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60"/>
  </p:notesMasterIdLst>
  <p:sldIdLst>
    <p:sldId id="355" r:id="rId4"/>
    <p:sldId id="410" r:id="rId5"/>
    <p:sldId id="409" r:id="rId6"/>
    <p:sldId id="405" r:id="rId7"/>
    <p:sldId id="433" r:id="rId8"/>
    <p:sldId id="416" r:id="rId9"/>
    <p:sldId id="417" r:id="rId10"/>
    <p:sldId id="419" r:id="rId11"/>
    <p:sldId id="421" r:id="rId12"/>
    <p:sldId id="426" r:id="rId13"/>
    <p:sldId id="423" r:id="rId14"/>
    <p:sldId id="427" r:id="rId15"/>
    <p:sldId id="425" r:id="rId16"/>
    <p:sldId id="406" r:id="rId17"/>
    <p:sldId id="394" r:id="rId18"/>
    <p:sldId id="328" r:id="rId19"/>
    <p:sldId id="382" r:id="rId20"/>
    <p:sldId id="390" r:id="rId21"/>
    <p:sldId id="370" r:id="rId22"/>
    <p:sldId id="374" r:id="rId23"/>
    <p:sldId id="361" r:id="rId24"/>
    <p:sldId id="386" r:id="rId25"/>
    <p:sldId id="366" r:id="rId26"/>
    <p:sldId id="402" r:id="rId27"/>
    <p:sldId id="398" r:id="rId28"/>
    <p:sldId id="378" r:id="rId29"/>
    <p:sldId id="358" r:id="rId30"/>
    <p:sldId id="407" r:id="rId31"/>
    <p:sldId id="320" r:id="rId32"/>
    <p:sldId id="357" r:id="rId33"/>
    <p:sldId id="359" r:id="rId34"/>
    <p:sldId id="411" r:id="rId35"/>
    <p:sldId id="412" r:id="rId36"/>
    <p:sldId id="364" r:id="rId37"/>
    <p:sldId id="362" r:id="rId38"/>
    <p:sldId id="413" r:id="rId39"/>
    <p:sldId id="365" r:id="rId40"/>
    <p:sldId id="367" r:id="rId41"/>
    <p:sldId id="369" r:id="rId42"/>
    <p:sldId id="371" r:id="rId43"/>
    <p:sldId id="373" r:id="rId44"/>
    <p:sldId id="375" r:id="rId45"/>
    <p:sldId id="415" r:id="rId46"/>
    <p:sldId id="377" r:id="rId47"/>
    <p:sldId id="379" r:id="rId48"/>
    <p:sldId id="381" r:id="rId49"/>
    <p:sldId id="383" r:id="rId50"/>
    <p:sldId id="385" r:id="rId51"/>
    <p:sldId id="387" r:id="rId52"/>
    <p:sldId id="389" r:id="rId53"/>
    <p:sldId id="436" r:id="rId54"/>
    <p:sldId id="397" r:id="rId55"/>
    <p:sldId id="399" r:id="rId56"/>
    <p:sldId id="401" r:id="rId57"/>
    <p:sldId id="403" r:id="rId58"/>
    <p:sldId id="34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229" autoAdjust="0"/>
  </p:normalViewPr>
  <p:slideViewPr>
    <p:cSldViewPr snapToGrid="0" showGuides="1">
      <p:cViewPr varScale="1">
        <p:scale>
          <a:sx n="64" d="100"/>
          <a:sy n="64" d="100"/>
        </p:scale>
        <p:origin x="48" y="1074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1708A6-032B-4446-B926-3537380DD1A4}"/>
              </a:ext>
            </a:extLst>
          </p:cNvPr>
          <p:cNvSpPr/>
          <p:nvPr userDrawn="1"/>
        </p:nvSpPr>
        <p:spPr>
          <a:xfrm>
            <a:off x="7145543" y="477356"/>
            <a:ext cx="1454955" cy="14549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2E2FA-85D9-40C6-9FEA-DAB6BDF8C492}"/>
              </a:ext>
            </a:extLst>
          </p:cNvPr>
          <p:cNvSpPr/>
          <p:nvPr userDrawn="1"/>
        </p:nvSpPr>
        <p:spPr>
          <a:xfrm>
            <a:off x="5690588" y="2018604"/>
            <a:ext cx="1454955" cy="14549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7F3F8-7736-48C5-A5A6-E34999B8A4F7}"/>
              </a:ext>
            </a:extLst>
          </p:cNvPr>
          <p:cNvSpPr/>
          <p:nvPr userDrawn="1"/>
        </p:nvSpPr>
        <p:spPr>
          <a:xfrm>
            <a:off x="7145543" y="3559852"/>
            <a:ext cx="1454955" cy="1454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9913EE-D941-4538-868E-04765F225EA7}"/>
              </a:ext>
            </a:extLst>
          </p:cNvPr>
          <p:cNvSpPr/>
          <p:nvPr userDrawn="1"/>
        </p:nvSpPr>
        <p:spPr>
          <a:xfrm>
            <a:off x="5690588" y="5101099"/>
            <a:ext cx="1454955" cy="14549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4E6A585F-7EC3-4CFC-9DD7-F2934F6FE7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76536" y="399722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A7D92FAB-E079-4375-A077-FBA5CB8A80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1580" y="1938805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8FC4D13-0102-4769-AF3D-B81F1DEBB3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6536" y="3477888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C1E15885-FF90-45C0-BCA7-5D20F5A3A1F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1580" y="5016971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A22E47E-1F0A-4D49-A3CC-9C90A6C6B5D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7001195" cy="6858000"/>
          </a:xfrm>
          <a:custGeom>
            <a:avLst/>
            <a:gdLst>
              <a:gd name="connsiteX0" fmla="*/ 2972593 w 7001195"/>
              <a:gd name="connsiteY0" fmla="*/ 3582164 h 6858000"/>
              <a:gd name="connsiteX1" fmla="*/ 4920669 w 7001195"/>
              <a:gd name="connsiteY1" fmla="*/ 5530240 h 6858000"/>
              <a:gd name="connsiteX2" fmla="*/ 3592909 w 7001195"/>
              <a:gd name="connsiteY2" fmla="*/ 6858000 h 6858000"/>
              <a:gd name="connsiteX3" fmla="*/ 0 w 7001195"/>
              <a:gd name="connsiteY3" fmla="*/ 6858000 h 6858000"/>
              <a:gd name="connsiteX4" fmla="*/ 0 w 7001195"/>
              <a:gd name="connsiteY4" fmla="*/ 6554758 h 6858000"/>
              <a:gd name="connsiteX5" fmla="*/ 5053120 w 7001195"/>
              <a:gd name="connsiteY5" fmla="*/ 1501635 h 6858000"/>
              <a:gd name="connsiteX6" fmla="*/ 7001195 w 7001195"/>
              <a:gd name="connsiteY6" fmla="*/ 3449711 h 6858000"/>
              <a:gd name="connsiteX7" fmla="*/ 5053120 w 7001195"/>
              <a:gd name="connsiteY7" fmla="*/ 5397786 h 6858000"/>
              <a:gd name="connsiteX8" fmla="*/ 3105044 w 7001195"/>
              <a:gd name="connsiteY8" fmla="*/ 3449710 h 6858000"/>
              <a:gd name="connsiteX9" fmla="*/ 0 w 7001195"/>
              <a:gd name="connsiteY9" fmla="*/ 659422 h 6858000"/>
              <a:gd name="connsiteX10" fmla="*/ 2790289 w 7001195"/>
              <a:gd name="connsiteY10" fmla="*/ 3449711 h 6858000"/>
              <a:gd name="connsiteX11" fmla="*/ 0 w 7001195"/>
              <a:gd name="connsiteY11" fmla="*/ 6240000 h 6858000"/>
              <a:gd name="connsiteX12" fmla="*/ 0 w 7001195"/>
              <a:gd name="connsiteY12" fmla="*/ 0 h 6858000"/>
              <a:gd name="connsiteX13" fmla="*/ 3580526 w 7001195"/>
              <a:gd name="connsiteY13" fmla="*/ 0 h 6858000"/>
              <a:gd name="connsiteX14" fmla="*/ 4920669 w 7001195"/>
              <a:gd name="connsiteY14" fmla="*/ 1340143 h 6858000"/>
              <a:gd name="connsiteX15" fmla="*/ 2972593 w 7001195"/>
              <a:gd name="connsiteY15" fmla="*/ 3288219 h 6858000"/>
              <a:gd name="connsiteX16" fmla="*/ 0 w 7001195"/>
              <a:gd name="connsiteY16" fmla="*/ 3156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01195" h="6858000">
                <a:moveTo>
                  <a:pt x="2972593" y="3582164"/>
                </a:moveTo>
                <a:lnTo>
                  <a:pt x="4920669" y="5530240"/>
                </a:lnTo>
                <a:lnTo>
                  <a:pt x="3592909" y="6858000"/>
                </a:lnTo>
                <a:lnTo>
                  <a:pt x="0" y="6858000"/>
                </a:lnTo>
                <a:lnTo>
                  <a:pt x="0" y="6554758"/>
                </a:lnTo>
                <a:close/>
                <a:moveTo>
                  <a:pt x="5053120" y="1501635"/>
                </a:moveTo>
                <a:lnTo>
                  <a:pt x="7001195" y="3449711"/>
                </a:lnTo>
                <a:lnTo>
                  <a:pt x="5053120" y="5397786"/>
                </a:lnTo>
                <a:lnTo>
                  <a:pt x="3105044" y="3449710"/>
                </a:lnTo>
                <a:close/>
                <a:moveTo>
                  <a:pt x="0" y="659422"/>
                </a:moveTo>
                <a:lnTo>
                  <a:pt x="2790289" y="3449711"/>
                </a:lnTo>
                <a:lnTo>
                  <a:pt x="0" y="6240000"/>
                </a:lnTo>
                <a:close/>
                <a:moveTo>
                  <a:pt x="0" y="0"/>
                </a:moveTo>
                <a:lnTo>
                  <a:pt x="3580526" y="0"/>
                </a:lnTo>
                <a:lnTo>
                  <a:pt x="4920669" y="1340143"/>
                </a:lnTo>
                <a:lnTo>
                  <a:pt x="2972593" y="3288219"/>
                </a:lnTo>
                <a:lnTo>
                  <a:pt x="0" y="3156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6BBBB9-1449-4770-86D8-AC8F093555E2}"/>
              </a:ext>
            </a:extLst>
          </p:cNvPr>
          <p:cNvSpPr/>
          <p:nvPr userDrawn="1"/>
        </p:nvSpPr>
        <p:spPr>
          <a:xfrm>
            <a:off x="0" y="2373923"/>
            <a:ext cx="12192000" cy="3295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66FA16E6-C495-4982-9189-0942CEFE137D}"/>
              </a:ext>
            </a:extLst>
          </p:cNvPr>
          <p:cNvSpPr/>
          <p:nvPr userDrawn="1"/>
        </p:nvSpPr>
        <p:spPr>
          <a:xfrm>
            <a:off x="1210826" y="1522325"/>
            <a:ext cx="4999055" cy="4999055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B0DEFCE-F91B-4304-A7EF-1BAE016A2E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419" y="1620297"/>
            <a:ext cx="4803112" cy="4803112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5E9F57C-39D0-41BF-997C-27DAEDFE8F62}"/>
              </a:ext>
            </a:extLst>
          </p:cNvPr>
          <p:cNvSpPr/>
          <p:nvPr userDrawn="1"/>
        </p:nvSpPr>
        <p:spPr>
          <a:xfrm>
            <a:off x="-40672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575F4-1FF6-4A0B-AE67-0FF01A4BB707}"/>
              </a:ext>
            </a:extLst>
          </p:cNvPr>
          <p:cNvSpPr/>
          <p:nvPr userDrawn="1"/>
        </p:nvSpPr>
        <p:spPr>
          <a:xfrm>
            <a:off x="7973948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D9D07A-E920-4D3E-8866-43B616486C6F}"/>
              </a:ext>
            </a:extLst>
          </p:cNvPr>
          <p:cNvSpPr/>
          <p:nvPr userDrawn="1"/>
        </p:nvSpPr>
        <p:spPr>
          <a:xfrm>
            <a:off x="3839666" y="4498201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1871D3A3-872D-450F-AD10-CDC1B9C27760}"/>
              </a:ext>
            </a:extLst>
          </p:cNvPr>
          <p:cNvGrpSpPr/>
          <p:nvPr userDrawn="1"/>
        </p:nvGrpSpPr>
        <p:grpSpPr>
          <a:xfrm>
            <a:off x="4140838" y="1466504"/>
            <a:ext cx="3966027" cy="3201070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81398E-FDC0-4D43-9511-5333E156273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3E6506-06FE-4571-AFAD-416C38AE80D0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46F856-0D42-4C24-BA8B-47A3E17A3268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1E99158-B2D4-4062-85C2-409B2B1D0CC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527CCE-C438-40F0-A469-62335D8F45D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439FA6E-F394-48F0-A040-909614D3A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218C89-C33A-4403-B589-F69EB6FD431D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FBB4FC-E047-4CED-B213-DA60CE80BD3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aphic 14">
            <a:extLst>
              <a:ext uri="{FF2B5EF4-FFF2-40B4-BE49-F238E27FC236}">
                <a16:creationId xmlns:a16="http://schemas.microsoft.com/office/drawing/2014/main" id="{9C533F53-BF43-46E4-B722-CB9547838887}"/>
              </a:ext>
            </a:extLst>
          </p:cNvPr>
          <p:cNvGrpSpPr/>
          <p:nvPr userDrawn="1"/>
        </p:nvGrpSpPr>
        <p:grpSpPr>
          <a:xfrm>
            <a:off x="762319" y="2123122"/>
            <a:ext cx="2744170" cy="2214881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51C56B-C512-43EE-927B-1FE3D107AFB6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D3A62EE-1566-425C-9D1D-ED8A6E8CE17A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0DDD7B-1ED6-4331-898E-E163A9B02AB0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364A1E-B574-4A2B-927F-F2C66EA89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AC9642-CA9D-499C-AB2A-F43C890ECBC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A2DC0-B3C3-4CCE-9729-EC3459568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E018E72-0030-4D22-8D1A-BAE2C25517C2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589A4C-EEEB-4DD6-84CD-2CC25563E07A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aphic 14">
            <a:extLst>
              <a:ext uri="{FF2B5EF4-FFF2-40B4-BE49-F238E27FC236}">
                <a16:creationId xmlns:a16="http://schemas.microsoft.com/office/drawing/2014/main" id="{B8C2A1BD-1809-41FF-8935-FB8AFEBDA600}"/>
              </a:ext>
            </a:extLst>
          </p:cNvPr>
          <p:cNvGrpSpPr/>
          <p:nvPr userDrawn="1"/>
        </p:nvGrpSpPr>
        <p:grpSpPr>
          <a:xfrm>
            <a:off x="8712431" y="2123122"/>
            <a:ext cx="2744170" cy="2214881"/>
            <a:chOff x="2444748" y="555045"/>
            <a:chExt cx="7282048" cy="572745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BBEF6E-7138-49D5-A3CD-87211FF69543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23A6D6-B199-4F9A-A39F-5AB08BFC552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719A2B-CC52-40F0-A4F1-6003B6DA123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98CE55-0F24-4589-95EE-AC06901158F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66528B5-CE63-4F7C-9D47-7800E9D9C8FC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95B6831-7F26-4DD4-AF3B-E42453AAFC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77D759-7E77-4A54-B953-548A433515CB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E3ABB5-1205-4C94-B235-0507E883D50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F9A2F358-84C2-4C7D-9F98-B1E1BD721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9564" y="1620355"/>
            <a:ext cx="3747829" cy="2184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>
            <a:extLst>
              <a:ext uri="{FF2B5EF4-FFF2-40B4-BE49-F238E27FC236}">
                <a16:creationId xmlns:a16="http://schemas.microsoft.com/office/drawing/2014/main" id="{EAE12F38-A77E-455F-9E37-2BC5D8975B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7666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id="{5952A3D6-CEED-42B4-826D-2C5394E52CC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27778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44AEB9DA-8C85-44C8-B7AF-5D05E1232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7E6EBA-A6B4-42A1-97C2-C3E5DB56F952}"/>
              </a:ext>
            </a:extLst>
          </p:cNvPr>
          <p:cNvSpPr/>
          <p:nvPr userDrawn="1"/>
        </p:nvSpPr>
        <p:spPr>
          <a:xfrm>
            <a:off x="6714127" y="222127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35CA6D9-CCFF-464A-A0A4-887238A167B2}"/>
              </a:ext>
            </a:extLst>
          </p:cNvPr>
          <p:cNvSpPr/>
          <p:nvPr userDrawn="1"/>
        </p:nvSpPr>
        <p:spPr>
          <a:xfrm>
            <a:off x="8547494" y="1908639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B8E1B2C-8799-433E-9F91-C6247737F518}"/>
              </a:ext>
            </a:extLst>
          </p:cNvPr>
          <p:cNvSpPr/>
          <p:nvPr userDrawn="1"/>
        </p:nvSpPr>
        <p:spPr>
          <a:xfrm>
            <a:off x="6714127" y="3595150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67231013-44A8-4D0F-BA74-02317B0DA23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5C1494CD-2765-4DB2-9849-C858899D986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26D42692-FF9B-47D2-A449-15E87A4D9F8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53430A53-DA4A-4C9A-B1EA-7B95C9E16148}"/>
              </a:ext>
            </a:extLst>
          </p:cNvPr>
          <p:cNvSpPr/>
          <p:nvPr userDrawn="1"/>
        </p:nvSpPr>
        <p:spPr>
          <a:xfrm>
            <a:off x="-270433" y="5702336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56C5A5-95CD-4B13-A4AB-8D896CB4CA9C}"/>
              </a:ext>
            </a:extLst>
          </p:cNvPr>
          <p:cNvGrpSpPr/>
          <p:nvPr userDrawn="1"/>
        </p:nvGrpSpPr>
        <p:grpSpPr>
          <a:xfrm>
            <a:off x="865349" y="1867960"/>
            <a:ext cx="2040918" cy="4073314"/>
            <a:chOff x="865349" y="1867960"/>
            <a:chExt cx="2040918" cy="4073314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71CBA192-FD27-4F9F-83AC-DA52630773BE}"/>
                </a:ext>
              </a:extLst>
            </p:cNvPr>
            <p:cNvSpPr/>
            <p:nvPr/>
          </p:nvSpPr>
          <p:spPr>
            <a:xfrm>
              <a:off x="868508" y="1867960"/>
              <a:ext cx="2035499" cy="4073314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29D4EB9F-DFFB-4A64-885D-995254694378}"/>
                </a:ext>
              </a:extLst>
            </p:cNvPr>
            <p:cNvSpPr/>
            <p:nvPr/>
          </p:nvSpPr>
          <p:spPr>
            <a:xfrm>
              <a:off x="895780" y="1889325"/>
              <a:ext cx="1980954" cy="4030546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DDE87766-D076-4E2B-96BF-8A50218DD349}"/>
                </a:ext>
              </a:extLst>
            </p:cNvPr>
            <p:cNvSpPr/>
            <p:nvPr/>
          </p:nvSpPr>
          <p:spPr>
            <a:xfrm>
              <a:off x="943400" y="1958738"/>
              <a:ext cx="1885715" cy="3891758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accent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3EBF0156-91CC-4879-AA45-7BE530EC4DF5}"/>
                </a:ext>
              </a:extLst>
            </p:cNvPr>
            <p:cNvSpPr/>
            <p:nvPr/>
          </p:nvSpPr>
          <p:spPr>
            <a:xfrm>
              <a:off x="865709" y="2447392"/>
              <a:ext cx="14242" cy="13878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ECA395EF-5ECA-4F55-91FA-CE6862C1FE0A}"/>
                </a:ext>
              </a:extLst>
            </p:cNvPr>
            <p:cNvSpPr/>
            <p:nvPr/>
          </p:nvSpPr>
          <p:spPr>
            <a:xfrm>
              <a:off x="865709" y="2745171"/>
              <a:ext cx="19883" cy="276813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B5E46A75-9636-415C-B4AB-21070FFB5B99}"/>
                </a:ext>
              </a:extLst>
            </p:cNvPr>
            <p:cNvSpPr/>
            <p:nvPr/>
          </p:nvSpPr>
          <p:spPr>
            <a:xfrm>
              <a:off x="865749" y="2765055"/>
              <a:ext cx="11242" cy="23180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43DB9FD9-1CE4-4E35-BD2A-6A51DFB7CF8E}"/>
                </a:ext>
              </a:extLst>
            </p:cNvPr>
            <p:cNvSpPr/>
            <p:nvPr/>
          </p:nvSpPr>
          <p:spPr>
            <a:xfrm>
              <a:off x="865349" y="3114803"/>
              <a:ext cx="19883" cy="276813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0F68FA7A-711C-4CCA-BC14-B8B9243020C9}"/>
                </a:ext>
              </a:extLst>
            </p:cNvPr>
            <p:cNvSpPr/>
            <p:nvPr/>
          </p:nvSpPr>
          <p:spPr>
            <a:xfrm>
              <a:off x="865349" y="3134687"/>
              <a:ext cx="11242" cy="231805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95800D84-743C-4C63-B781-5C52EB624283}"/>
                </a:ext>
              </a:extLst>
            </p:cNvPr>
            <p:cNvSpPr/>
            <p:nvPr/>
          </p:nvSpPr>
          <p:spPr>
            <a:xfrm>
              <a:off x="2886384" y="2838029"/>
              <a:ext cx="19883" cy="448007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DB820F54-96F6-4D3B-8481-062D109969CD}"/>
                </a:ext>
              </a:extLst>
            </p:cNvPr>
            <p:cNvSpPr/>
            <p:nvPr/>
          </p:nvSpPr>
          <p:spPr>
            <a:xfrm>
              <a:off x="2895025" y="2870234"/>
              <a:ext cx="11242" cy="375154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DAE5D64D-F030-478C-81BF-0EE855157850}"/>
                </a:ext>
              </a:extLst>
            </p:cNvPr>
            <p:cNvSpPr/>
            <p:nvPr/>
          </p:nvSpPr>
          <p:spPr>
            <a:xfrm>
              <a:off x="2890184" y="3775252"/>
              <a:ext cx="16083" cy="30702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D32F9A1F-0C88-4D07-9430-A36983E40216}"/>
                </a:ext>
              </a:extLst>
            </p:cNvPr>
            <p:cNvSpPr/>
            <p:nvPr/>
          </p:nvSpPr>
          <p:spPr>
            <a:xfrm>
              <a:off x="2897146" y="3797296"/>
              <a:ext cx="9121" cy="25709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C311D7-10F2-4E25-98D3-839147E5D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0359" y="1951836"/>
              <a:ext cx="94679" cy="9467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88C7A4-F28E-4C1F-BD06-F63840EF7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6276" y="1957753"/>
              <a:ext cx="82844" cy="82844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941AE5-9509-48C6-B0E8-C905A55DE290}"/>
                </a:ext>
              </a:extLst>
            </p:cNvPr>
            <p:cNvSpPr/>
            <p:nvPr/>
          </p:nvSpPr>
          <p:spPr>
            <a:xfrm>
              <a:off x="2247224" y="1978701"/>
              <a:ext cx="40948" cy="4094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905EE6A-0C43-4531-9882-8CC6783A36F0}"/>
                </a:ext>
              </a:extLst>
            </p:cNvPr>
            <p:cNvSpPr/>
            <p:nvPr/>
          </p:nvSpPr>
          <p:spPr>
            <a:xfrm>
              <a:off x="2256838" y="1988315"/>
              <a:ext cx="21722" cy="21722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id="{4A767BD7-B132-43B7-8882-1083996CD0B1}"/>
                </a:ext>
              </a:extLst>
            </p:cNvPr>
            <p:cNvSpPr/>
            <p:nvPr userDrawn="1"/>
          </p:nvSpPr>
          <p:spPr>
            <a:xfrm flipH="1">
              <a:off x="867122" y="2463938"/>
              <a:ext cx="7561" cy="105694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03C7E9C-60D6-4584-BFCD-6C078A477121}"/>
              </a:ext>
            </a:extLst>
          </p:cNvPr>
          <p:cNvSpPr>
            <a:spLocks noGrp="1"/>
          </p:cNvSpPr>
          <p:nvPr userDrawn="1">
            <p:ph type="pic" idx="15" hasCustomPrompt="1"/>
          </p:nvPr>
        </p:nvSpPr>
        <p:spPr>
          <a:xfrm>
            <a:off x="943400" y="1958738"/>
            <a:ext cx="1885715" cy="3891759"/>
          </a:xfrm>
          <a:custGeom>
            <a:avLst/>
            <a:gdLst>
              <a:gd name="connsiteX0" fmla="*/ 202833 w 1885715"/>
              <a:gd name="connsiteY0" fmla="*/ 0 h 3891759"/>
              <a:gd name="connsiteX1" fmla="*/ 382425 w 1885715"/>
              <a:gd name="connsiteY1" fmla="*/ 0 h 3891759"/>
              <a:gd name="connsiteX2" fmla="*/ 399835 w 1885715"/>
              <a:gd name="connsiteY2" fmla="*/ 16483 h 3891759"/>
              <a:gd name="connsiteX3" fmla="*/ 534550 w 1885715"/>
              <a:gd name="connsiteY3" fmla="*/ 144028 h 3891759"/>
              <a:gd name="connsiteX4" fmla="*/ 1342714 w 1885715"/>
              <a:gd name="connsiteY4" fmla="*/ 144028 h 3891759"/>
              <a:gd name="connsiteX5" fmla="*/ 1477429 w 1885715"/>
              <a:gd name="connsiteY5" fmla="*/ 16483 h 3891759"/>
              <a:gd name="connsiteX6" fmla="*/ 1494839 w 1885715"/>
              <a:gd name="connsiteY6" fmla="*/ 0 h 3891759"/>
              <a:gd name="connsiteX7" fmla="*/ 1682882 w 1885715"/>
              <a:gd name="connsiteY7" fmla="*/ 0 h 3891759"/>
              <a:gd name="connsiteX8" fmla="*/ 1885715 w 1885715"/>
              <a:gd name="connsiteY8" fmla="*/ 192037 h 3891759"/>
              <a:gd name="connsiteX9" fmla="*/ 1885715 w 1885715"/>
              <a:gd name="connsiteY9" fmla="*/ 3699721 h 3891759"/>
              <a:gd name="connsiteX10" fmla="*/ 1682882 w 1885715"/>
              <a:gd name="connsiteY10" fmla="*/ 3891759 h 3891759"/>
              <a:gd name="connsiteX11" fmla="*/ 202833 w 1885715"/>
              <a:gd name="connsiteY11" fmla="*/ 3891759 h 3891759"/>
              <a:gd name="connsiteX12" fmla="*/ 0 w 1885715"/>
              <a:gd name="connsiteY12" fmla="*/ 3699721 h 3891759"/>
              <a:gd name="connsiteX13" fmla="*/ 0 w 1885715"/>
              <a:gd name="connsiteY13" fmla="*/ 192037 h 3891759"/>
              <a:gd name="connsiteX14" fmla="*/ 202833 w 1885715"/>
              <a:gd name="connsiteY14" fmla="*/ 0 h 389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5715" h="3891759">
                <a:moveTo>
                  <a:pt x="202833" y="0"/>
                </a:moveTo>
                <a:lnTo>
                  <a:pt x="382425" y="0"/>
                </a:lnTo>
                <a:cubicBezTo>
                  <a:pt x="392018" y="0"/>
                  <a:pt x="399835" y="7362"/>
                  <a:pt x="399835" y="16483"/>
                </a:cubicBezTo>
                <a:cubicBezTo>
                  <a:pt x="399835" y="86937"/>
                  <a:pt x="460178" y="144028"/>
                  <a:pt x="534550" y="144028"/>
                </a:cubicBezTo>
                <a:lnTo>
                  <a:pt x="1342714" y="144028"/>
                </a:lnTo>
                <a:cubicBezTo>
                  <a:pt x="1417129" y="144028"/>
                  <a:pt x="1477429" y="86897"/>
                  <a:pt x="1477429" y="16483"/>
                </a:cubicBezTo>
                <a:cubicBezTo>
                  <a:pt x="1477429" y="7402"/>
                  <a:pt x="1485204" y="0"/>
                  <a:pt x="1494839" y="0"/>
                </a:cubicBezTo>
                <a:lnTo>
                  <a:pt x="1682882" y="0"/>
                </a:lnTo>
                <a:cubicBezTo>
                  <a:pt x="1794905" y="0"/>
                  <a:pt x="1885715" y="85977"/>
                  <a:pt x="1885715" y="192037"/>
                </a:cubicBezTo>
                <a:lnTo>
                  <a:pt x="1885715" y="3699721"/>
                </a:lnTo>
                <a:cubicBezTo>
                  <a:pt x="1885715" y="3805782"/>
                  <a:pt x="1794905" y="3891759"/>
                  <a:pt x="1682882" y="3891759"/>
                </a:cubicBezTo>
                <a:lnTo>
                  <a:pt x="202833" y="3891759"/>
                </a:lnTo>
                <a:cubicBezTo>
                  <a:pt x="90810" y="3891759"/>
                  <a:pt x="0" y="3805782"/>
                  <a:pt x="0" y="3699721"/>
                </a:cubicBezTo>
                <a:lnTo>
                  <a:pt x="0" y="192037"/>
                </a:lnTo>
                <a:cubicBezTo>
                  <a:pt x="0" y="85977"/>
                  <a:pt x="90810" y="0"/>
                  <a:pt x="2028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D0500426-3EA2-4776-8E99-7BACD97312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4C1BDFE-3A5F-4036-9453-90FAB5F5AD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05501" y="-8359"/>
            <a:ext cx="384000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833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131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8769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43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11379617" y="5016834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 rot="10800000" flipH="1">
            <a:off x="10953466" y="6194813"/>
            <a:ext cx="1270103" cy="663187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4"/>
          <p:cNvSpPr/>
          <p:nvPr/>
        </p:nvSpPr>
        <p:spPr>
          <a:xfrm>
            <a:off x="171718" y="1"/>
            <a:ext cx="1099005" cy="863748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4"/>
          <p:cNvSpPr/>
          <p:nvPr/>
        </p:nvSpPr>
        <p:spPr>
          <a:xfrm>
            <a:off x="-133102" y="5482703"/>
            <a:ext cx="1217327" cy="1201968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4"/>
          <p:cNvSpPr/>
          <p:nvPr/>
        </p:nvSpPr>
        <p:spPr>
          <a:xfrm>
            <a:off x="8494897" y="0"/>
            <a:ext cx="2147259" cy="1074013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4"/>
          <p:cNvSpPr/>
          <p:nvPr/>
        </p:nvSpPr>
        <p:spPr>
          <a:xfrm>
            <a:off x="11207900" y="5016834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rgbClr val="A89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4"/>
          <p:cNvSpPr/>
          <p:nvPr/>
        </p:nvSpPr>
        <p:spPr>
          <a:xfrm rot="10800000" flipH="1">
            <a:off x="10850834" y="6194813"/>
            <a:ext cx="1270103" cy="663187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6BC5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4"/>
          <p:cNvSpPr/>
          <p:nvPr/>
        </p:nvSpPr>
        <p:spPr>
          <a:xfrm>
            <a:off x="0" y="1"/>
            <a:ext cx="1099005" cy="863748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rgbClr val="6BC5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4"/>
          <p:cNvSpPr/>
          <p:nvPr/>
        </p:nvSpPr>
        <p:spPr>
          <a:xfrm>
            <a:off x="-19569" y="5656053"/>
            <a:ext cx="1217327" cy="1201968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rgbClr val="FD7B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4"/>
          <p:cNvSpPr/>
          <p:nvPr/>
        </p:nvSpPr>
        <p:spPr>
          <a:xfrm>
            <a:off x="8363999" y="0"/>
            <a:ext cx="2147259" cy="1074013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rgbClr val="FEC6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4"/>
          <p:cNvSpPr/>
          <p:nvPr/>
        </p:nvSpPr>
        <p:spPr>
          <a:xfrm>
            <a:off x="800882" y="1501432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4"/>
          <p:cNvSpPr/>
          <p:nvPr/>
        </p:nvSpPr>
        <p:spPr>
          <a:xfrm>
            <a:off x="634901" y="1246203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4"/>
          <p:cNvSpPr/>
          <p:nvPr/>
        </p:nvSpPr>
        <p:spPr>
          <a:xfrm>
            <a:off x="367083" y="5170416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4"/>
          <p:cNvSpPr/>
          <p:nvPr/>
        </p:nvSpPr>
        <p:spPr>
          <a:xfrm>
            <a:off x="533249" y="1697716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4"/>
          <p:cNvSpPr/>
          <p:nvPr/>
        </p:nvSpPr>
        <p:spPr>
          <a:xfrm>
            <a:off x="11784083" y="180433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11778265" y="3741700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267515" y="4754098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12269915" y="2315498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1741549" y="570632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65835" y="5021837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/>
          <p:nvPr/>
        </p:nvSpPr>
        <p:spPr>
          <a:xfrm>
            <a:off x="12234001" y="2683237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4"/>
          <p:cNvSpPr/>
          <p:nvPr/>
        </p:nvSpPr>
        <p:spPr>
          <a:xfrm>
            <a:off x="12039968" y="243603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11207907" y="280290"/>
            <a:ext cx="132231" cy="186825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" name="Google Shape;236;p14"/>
          <p:cNvGrpSpPr/>
          <p:nvPr/>
        </p:nvGrpSpPr>
        <p:grpSpPr>
          <a:xfrm>
            <a:off x="72345" y="3628973"/>
            <a:ext cx="766955" cy="863763"/>
            <a:chOff x="1498727" y="197147"/>
            <a:chExt cx="769520" cy="866652"/>
          </a:xfrm>
        </p:grpSpPr>
        <p:sp>
          <p:nvSpPr>
            <p:cNvPr id="237" name="Google Shape;237;p14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rgbClr val="6B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FD7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rgbClr val="FEC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rgbClr val="897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rgbClr val="FEC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rgbClr val="FD7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14"/>
          <p:cNvGrpSpPr/>
          <p:nvPr/>
        </p:nvGrpSpPr>
        <p:grpSpPr>
          <a:xfrm>
            <a:off x="433455" y="2727151"/>
            <a:ext cx="268981" cy="701836"/>
            <a:chOff x="4641641" y="852713"/>
            <a:chExt cx="201736" cy="526377"/>
          </a:xfrm>
        </p:grpSpPr>
        <p:sp>
          <p:nvSpPr>
            <p:cNvPr id="353" name="Google Shape;353;p1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rgbClr val="FEC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6" name="Google Shape;356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42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5E9F57C-39D0-41BF-997C-27DAEDFE8F62}"/>
              </a:ext>
            </a:extLst>
          </p:cNvPr>
          <p:cNvSpPr/>
          <p:nvPr userDrawn="1"/>
        </p:nvSpPr>
        <p:spPr>
          <a:xfrm>
            <a:off x="-40672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575F4-1FF6-4A0B-AE67-0FF01A4BB707}"/>
              </a:ext>
            </a:extLst>
          </p:cNvPr>
          <p:cNvSpPr/>
          <p:nvPr userDrawn="1"/>
        </p:nvSpPr>
        <p:spPr>
          <a:xfrm>
            <a:off x="7973948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D9D07A-E920-4D3E-8866-43B616486C6F}"/>
              </a:ext>
            </a:extLst>
          </p:cNvPr>
          <p:cNvSpPr/>
          <p:nvPr userDrawn="1"/>
        </p:nvSpPr>
        <p:spPr>
          <a:xfrm>
            <a:off x="3839666" y="4498201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1871D3A3-872D-450F-AD10-CDC1B9C27760}"/>
              </a:ext>
            </a:extLst>
          </p:cNvPr>
          <p:cNvGrpSpPr/>
          <p:nvPr userDrawn="1"/>
        </p:nvGrpSpPr>
        <p:grpSpPr>
          <a:xfrm>
            <a:off x="4140838" y="1466504"/>
            <a:ext cx="3966027" cy="3201070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81398E-FDC0-4D43-9511-5333E156273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3E6506-06FE-4571-AFAD-416C38AE80D0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46F856-0D42-4C24-BA8B-47A3E17A3268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1E99158-B2D4-4062-85C2-409B2B1D0CC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527CCE-C438-40F0-A469-62335D8F45D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439FA6E-F394-48F0-A040-909614D3A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218C89-C33A-4403-B589-F69EB6FD431D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FBB4FC-E047-4CED-B213-DA60CE80BD3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aphic 14">
            <a:extLst>
              <a:ext uri="{FF2B5EF4-FFF2-40B4-BE49-F238E27FC236}">
                <a16:creationId xmlns:a16="http://schemas.microsoft.com/office/drawing/2014/main" id="{9C533F53-BF43-46E4-B722-CB9547838887}"/>
              </a:ext>
            </a:extLst>
          </p:cNvPr>
          <p:cNvGrpSpPr/>
          <p:nvPr userDrawn="1"/>
        </p:nvGrpSpPr>
        <p:grpSpPr>
          <a:xfrm>
            <a:off x="762319" y="2123122"/>
            <a:ext cx="2744170" cy="2214881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51C56B-C512-43EE-927B-1FE3D107AFB6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D3A62EE-1566-425C-9D1D-ED8A6E8CE17A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0DDD7B-1ED6-4331-898E-E163A9B02AB0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364A1E-B574-4A2B-927F-F2C66EA89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AC9642-CA9D-499C-AB2A-F43C890ECBC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A2DC0-B3C3-4CCE-9729-EC3459568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E018E72-0030-4D22-8D1A-BAE2C25517C2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589A4C-EEEB-4DD6-84CD-2CC25563E07A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aphic 14">
            <a:extLst>
              <a:ext uri="{FF2B5EF4-FFF2-40B4-BE49-F238E27FC236}">
                <a16:creationId xmlns:a16="http://schemas.microsoft.com/office/drawing/2014/main" id="{B8C2A1BD-1809-41FF-8935-FB8AFEBDA600}"/>
              </a:ext>
            </a:extLst>
          </p:cNvPr>
          <p:cNvGrpSpPr/>
          <p:nvPr userDrawn="1"/>
        </p:nvGrpSpPr>
        <p:grpSpPr>
          <a:xfrm>
            <a:off x="8712431" y="2123122"/>
            <a:ext cx="2744170" cy="2214881"/>
            <a:chOff x="2444748" y="555045"/>
            <a:chExt cx="7282048" cy="572745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BBEF6E-7138-49D5-A3CD-87211FF69543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23A6D6-B199-4F9A-A39F-5AB08BFC552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719A2B-CC52-40F0-A4F1-6003B6DA123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98CE55-0F24-4589-95EE-AC06901158F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66528B5-CE63-4F7C-9D47-7800E9D9C8FC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95B6831-7F26-4DD4-AF3B-E42453AAFC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77D759-7E77-4A54-B953-548A433515CB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E3ABB5-1205-4C94-B235-0507E883D50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F9A2F358-84C2-4C7D-9F98-B1E1BD721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9564" y="1620355"/>
            <a:ext cx="3747829" cy="2184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>
            <a:extLst>
              <a:ext uri="{FF2B5EF4-FFF2-40B4-BE49-F238E27FC236}">
                <a16:creationId xmlns:a16="http://schemas.microsoft.com/office/drawing/2014/main" id="{EAE12F38-A77E-455F-9E37-2BC5D8975B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7666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id="{5952A3D6-CEED-42B4-826D-2C5394E52CC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27778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44AEB9DA-8C85-44C8-B7AF-5D05E1232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491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92" r:id="rId4"/>
    <p:sldLayoutId id="2147483694" r:id="rId5"/>
    <p:sldLayoutId id="214748369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7" r:id="rId16"/>
    <p:sldLayoutId id="2147483688" r:id="rId17"/>
    <p:sldLayoutId id="2147483671" r:id="rId18"/>
    <p:sldLayoutId id="2147483672" r:id="rId19"/>
    <p:sldLayoutId id="214748369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6271514" y="212880"/>
            <a:ext cx="5610703" cy="52322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000" dirty="0">
                <a:solidFill>
                  <a:schemeClr val="bg1"/>
                </a:solidFill>
                <a:latin typeface="+mj-lt"/>
                <a:cs typeface="Arial" pitchFamily="34" charset="0"/>
              </a:rPr>
              <a:t>LAPORAN AUDIT EKSA  PERTAMA </a:t>
            </a:r>
          </a:p>
          <a:p>
            <a:pPr algn="ctr"/>
            <a:r>
              <a:rPr lang="en-US" altLang="ko-KR" sz="7000" dirty="0">
                <a:solidFill>
                  <a:schemeClr val="bg1"/>
                </a:solidFill>
                <a:latin typeface="+mj-lt"/>
                <a:cs typeface="Arial" pitchFamily="34" charset="0"/>
              </a:rPr>
              <a:t>KPT</a:t>
            </a:r>
          </a:p>
          <a:p>
            <a:pPr algn="ctr"/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271514" y="4634696"/>
            <a:ext cx="535663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21-22 SEPTEMBER 2022</a:t>
            </a:r>
          </a:p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JAWATANKUASA INDUK AUDIT EKSA </a:t>
            </a:r>
          </a:p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KEMENTERIAN PENGAJIAN TINGGI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4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799410" y="4706719"/>
            <a:ext cx="2983091" cy="392125"/>
            <a:chOff x="869475" y="4706511"/>
            <a:chExt cx="3183338" cy="3921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4051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405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2"/>
                  </a:solidFill>
                  <a:cs typeface="Arial" pitchFamily="34" charset="0"/>
                </a:rPr>
                <a:t>CARTA ALIR PERKHIDMATAN 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9D093C-EE5C-4728-B951-1FDF575B7FDC}"/>
              </a:ext>
            </a:extLst>
          </p:cNvPr>
          <p:cNvSpPr txBox="1"/>
          <p:nvPr/>
        </p:nvSpPr>
        <p:spPr>
          <a:xfrm>
            <a:off x="829672" y="5047119"/>
            <a:ext cx="292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s-MY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Tiada carta alir perkhidmatan di kaunter zon.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92125"/>
            <a:chOff x="8082213" y="1735109"/>
            <a:chExt cx="3183338" cy="3921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4051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405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3"/>
                  </a:solidFill>
                  <a:cs typeface="Arial" pitchFamily="34" charset="0"/>
                </a:rPr>
                <a:t>KEBERSIHAN RUANG</a:t>
              </a:r>
              <a:endParaRPr lang="ko-KR" altLang="en-US" sz="1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5" y="4609711"/>
            <a:ext cx="2983091" cy="578882"/>
            <a:chOff x="8082213" y="4706509"/>
            <a:chExt cx="3183338" cy="5788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405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578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cs typeface="Arial" pitchFamily="34" charset="0"/>
                </a:rPr>
                <a:t>PERALATAN PERIBADI DALAM TANDAS</a:t>
              </a:r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1123151-2AF7-8785-01FD-7A17B6C33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KOMPONEN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B1792B-00DA-C243-20B5-120F22562735}"/>
              </a:ext>
            </a:extLst>
          </p:cNvPr>
          <p:cNvSpPr txBox="1"/>
          <p:nvPr/>
        </p:nvSpPr>
        <p:spPr>
          <a:xfrm>
            <a:off x="4319067" y="5508784"/>
            <a:ext cx="3552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s-MY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Ruang gunasama yang berdebu dan penggunaan tandas yang tinggi memerlukan pembersihan yang lebih kerap oleh kontraktor pembersihan.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D359B-73A8-9D43-790E-48E86A15A7DF}"/>
              </a:ext>
            </a:extLst>
          </p:cNvPr>
          <p:cNvSpPr txBox="1"/>
          <p:nvPr/>
        </p:nvSpPr>
        <p:spPr>
          <a:xfrm>
            <a:off x="8773555" y="5269103"/>
            <a:ext cx="2952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s-MY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Peralatan peribadi seperti pencuci muka, ubat gigi dan berus gigi diletakkan di dalam tandas biasa dan tandas OKU.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67AAEE2-FD59-E9C1-DDF8-4C8E9794076C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0244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B079AEC-C55D-AF0C-7BD6-7C2626ACE2B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5" b="11065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ED09D87-A038-E2ED-39B9-5FB02DABA360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2201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1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799410" y="4706719"/>
            <a:ext cx="2983091" cy="392125"/>
            <a:chOff x="869475" y="4706511"/>
            <a:chExt cx="3183338" cy="3921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4051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405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2"/>
                  </a:solidFill>
                  <a:cs typeface="Arial" pitchFamily="34" charset="0"/>
                </a:rPr>
                <a:t>PELAN KECEMASAN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9D093C-EE5C-4728-B951-1FDF575B7FDC}"/>
              </a:ext>
            </a:extLst>
          </p:cNvPr>
          <p:cNvSpPr txBox="1"/>
          <p:nvPr/>
        </p:nvSpPr>
        <p:spPr>
          <a:xfrm>
            <a:off x="829672" y="5047119"/>
            <a:ext cx="292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Hanya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Zon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Sigma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telah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melengkapkan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pelan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laluan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kecemasan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tempat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berkumpul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92125"/>
            <a:chOff x="8082213" y="1735109"/>
            <a:chExt cx="3183338" cy="3921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4051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405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3"/>
                  </a:solidFill>
                  <a:cs typeface="Arial" pitchFamily="34" charset="0"/>
                </a:rPr>
                <a:t>PENDAWAIAN ELEKTRIK</a:t>
              </a:r>
              <a:endParaRPr lang="ko-KR" altLang="en-US" sz="1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92125"/>
            <a:chOff x="8082213" y="4706509"/>
            <a:chExt cx="3183338" cy="392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405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405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cs typeface="Arial" pitchFamily="34" charset="0"/>
                </a:rPr>
                <a:t>PELABELAN PLAG </a:t>
              </a:r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F615637-83A8-C5A7-90DE-1F92B1124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KOMPONEN 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38F89-9A8E-96AC-81B4-D67A7CE27F01}"/>
              </a:ext>
            </a:extLst>
          </p:cNvPr>
          <p:cNvSpPr txBox="1"/>
          <p:nvPr/>
        </p:nvSpPr>
        <p:spPr>
          <a:xfrm>
            <a:off x="4614531" y="5460364"/>
            <a:ext cx="292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Perlu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tambah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kekemasan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pendawaian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elektrik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telefon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kabel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computer/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mesin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peralatan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7C5D-BF89-F5E0-0638-44D55270E8EA}"/>
              </a:ext>
            </a:extLst>
          </p:cNvPr>
          <p:cNvSpPr txBox="1"/>
          <p:nvPr/>
        </p:nvSpPr>
        <p:spPr>
          <a:xfrm>
            <a:off x="8818024" y="5134478"/>
            <a:ext cx="292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Memastikan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2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plag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atas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dilabelkan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mengikut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kesesuaian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peralatan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elektrik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B47C7EE-911F-7932-378A-654149F8969E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4" b="17744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338A7AB-CB16-2212-F3E5-43643DB34B4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9" b="33609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CFA8724-44D8-2F1F-B77E-F6FC9B168E52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b="33228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9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394361" y="4417291"/>
            <a:ext cx="3378511" cy="578882"/>
            <a:chOff x="869475" y="4706511"/>
            <a:chExt cx="3183338" cy="5788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4051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20724" cy="578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2"/>
                  </a:solidFill>
                  <a:cs typeface="Arial" pitchFamily="34" charset="0"/>
                </a:rPr>
                <a:t>PELABELAN/RUANG PENYIMPANAN  ANAK KUNCI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9D093C-EE5C-4728-B951-1FDF575B7FDC}"/>
              </a:ext>
            </a:extLst>
          </p:cNvPr>
          <p:cNvSpPr txBox="1"/>
          <p:nvPr/>
        </p:nvSpPr>
        <p:spPr>
          <a:xfrm>
            <a:off x="189429" y="5058727"/>
            <a:ext cx="37883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1. Anak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kunci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dilabelkan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ditandai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maklumat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lokasi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kenderaan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sebenar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</a:p>
          <a:p>
            <a:pPr algn="just"/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2. Ruang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penyimpanan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anak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kunci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seragam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antara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zon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</a:p>
          <a:p>
            <a:pPr marL="228600" indent="-228600" algn="just">
              <a:buAutoNum type="arabicPeriod"/>
            </a:pP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069579" y="4770688"/>
            <a:ext cx="4144618" cy="578882"/>
            <a:chOff x="8082213" y="1735109"/>
            <a:chExt cx="3183338" cy="57888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4051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578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3"/>
                  </a:solidFill>
                  <a:cs typeface="Arial" pitchFamily="34" charset="0"/>
                </a:rPr>
                <a:t>REKOD DAFTAR/ PERGERAKAN ANAK KUNCI</a:t>
              </a:r>
              <a:endParaRPr lang="ko-KR" altLang="en-US" sz="1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2D802-DD02-5E01-EE42-4F93F13AF7A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F615637-83A8-C5A7-90DE-1F92B1124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KOMPONEN 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38F89-9A8E-96AC-81B4-D67A7CE27F01}"/>
              </a:ext>
            </a:extLst>
          </p:cNvPr>
          <p:cNvSpPr txBox="1"/>
          <p:nvPr/>
        </p:nvSpPr>
        <p:spPr>
          <a:xfrm>
            <a:off x="4268721" y="5401176"/>
            <a:ext cx="37883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Tiada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senarai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anak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kunci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disediakan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marL="228600" indent="-228600" algn="just">
              <a:buAutoNum type="arabicPeriod"/>
            </a:pP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Tiada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rekod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rekod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dikemaskini</a:t>
            </a:r>
            <a:endParaRPr lang="en-US" altLang="ko-KR" sz="14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marL="228600" indent="-228600" algn="just">
              <a:buAutoNum type="arabicPeriod"/>
            </a:pP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Cadangan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supaya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format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rekod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daftar/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pergerakan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diselaraskan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</a:p>
          <a:p>
            <a:pPr algn="just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4F4FEFA-E683-43A7-E0BA-F9B2C659AA81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b="33228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CE0C14C-08BF-3A3B-9530-50F27D74840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9" b="33609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69BB33-4575-23E6-2391-0E8C97ED68F3}"/>
              </a:ext>
            </a:extLst>
          </p:cNvPr>
          <p:cNvSpPr/>
          <p:nvPr/>
        </p:nvSpPr>
        <p:spPr>
          <a:xfrm>
            <a:off x="8468882" y="1897166"/>
            <a:ext cx="3427844" cy="2803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615850" y="4579288"/>
            <a:ext cx="2983091" cy="358073"/>
            <a:chOff x="869475" y="4706511"/>
            <a:chExt cx="3183338" cy="3580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TUNJUK ARAH LALUAN PELAWAT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KAWASAN PENGUMPULAN SAMPAH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PENJAGAAN TANAMAN POKOK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CD28833-1A60-AAA9-D29A-A10FCF470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KOMPONEN 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5853E-391C-D697-6D91-0834BA9B2030}"/>
              </a:ext>
            </a:extLst>
          </p:cNvPr>
          <p:cNvSpPr txBox="1"/>
          <p:nvPr/>
        </p:nvSpPr>
        <p:spPr>
          <a:xfrm>
            <a:off x="615849" y="4993914"/>
            <a:ext cx="2952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Terdapat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tunjuk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arah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laluan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pelawat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jelas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FD2F64C-2FB3-75B7-03FF-5F65ED45E871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4982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C004D8-7D68-4B20-AB10-CCA8E89C3A9A}"/>
              </a:ext>
            </a:extLst>
          </p:cNvPr>
          <p:cNvSpPr txBox="1"/>
          <p:nvPr/>
        </p:nvSpPr>
        <p:spPr>
          <a:xfrm>
            <a:off x="8529686" y="5255524"/>
            <a:ext cx="3440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Didapati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terdapat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sebahagian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tanaman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pokok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perkarangan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lif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dijaga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rapi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Daun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pokok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kekuningan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6ECFB-4022-7DCB-FC85-039FC2E09A26}"/>
              </a:ext>
            </a:extLst>
          </p:cNvPr>
          <p:cNvSpPr txBox="1"/>
          <p:nvPr/>
        </p:nvSpPr>
        <p:spPr>
          <a:xfrm>
            <a:off x="4211405" y="5511970"/>
            <a:ext cx="3696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Terdapat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sebahagian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kawasan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dimana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sampah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dikutip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diselenggara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483580E-6B87-B301-CBA4-623B3067486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b="7614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FC4C4AE4-461C-25E4-902F-3F03EA24201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tretch>
            <a:fillRect/>
          </a:stretch>
        </p:blipFill>
        <p:spPr>
          <a:xfrm>
            <a:off x="859182" y="2237921"/>
            <a:ext cx="256029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9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5667374" y="2262307"/>
            <a:ext cx="618172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PURATA MARKAH MENGIKUT ZON</a:t>
            </a:r>
            <a:endParaRPr lang="ko-KR" altLang="en-US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5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894222"/>
              </p:ext>
            </p:extLst>
          </p:nvPr>
        </p:nvGraphicFramePr>
        <p:xfrm>
          <a:off x="583915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656241"/>
              </p:ext>
            </p:extLst>
          </p:nvPr>
        </p:nvGraphicFramePr>
        <p:xfrm>
          <a:off x="806051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90.91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98.86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911915"/>
              </p:ext>
            </p:extLst>
          </p:nvPr>
        </p:nvGraphicFramePr>
        <p:xfrm>
          <a:off x="360205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2332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2332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2332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2332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95841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1822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FE001B4-FE48-EF3B-1F82-9BA235F68E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OMEGA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44450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DELTA</a:t>
            </a:r>
            <a:endParaRPr lang="en-US" sz="3500" dirty="0"/>
          </a:p>
        </p:txBody>
      </p:sp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684050"/>
              </p:ext>
            </p:extLst>
          </p:nvPr>
        </p:nvGraphicFramePr>
        <p:xfrm>
          <a:off x="588974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499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168279"/>
              </p:ext>
            </p:extLst>
          </p:nvPr>
        </p:nvGraphicFramePr>
        <p:xfrm>
          <a:off x="811110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99.57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93.04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97.84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890436"/>
              </p:ext>
            </p:extLst>
          </p:nvPr>
        </p:nvGraphicFramePr>
        <p:xfrm>
          <a:off x="365264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7391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7391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7391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7391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0900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b="1" dirty="0">
                <a:solidFill>
                  <a:schemeClr val="tx1"/>
                </a:solidFill>
              </a:rPr>
              <a:t>KESELURUHAN</a:t>
            </a:r>
            <a:endParaRPr lang="ko-KR" altLang="en-US" sz="22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6881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82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863912"/>
              </p:ext>
            </p:extLst>
          </p:nvPr>
        </p:nvGraphicFramePr>
        <p:xfrm>
          <a:off x="602965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198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488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722256"/>
              </p:ext>
            </p:extLst>
          </p:nvPr>
        </p:nvGraphicFramePr>
        <p:xfrm>
          <a:off x="825101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99.00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88.97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95.69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215788"/>
              </p:ext>
            </p:extLst>
          </p:nvPr>
        </p:nvGraphicFramePr>
        <p:xfrm>
          <a:off x="379255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21382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21382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21382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21382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14891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20872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8BD2E60-331D-5CB2-3388-4A70DFF3F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KAPPA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302115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122193"/>
              </p:ext>
            </p:extLst>
          </p:nvPr>
        </p:nvGraphicFramePr>
        <p:xfrm>
          <a:off x="587725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641610"/>
              </p:ext>
            </p:extLst>
          </p:nvPr>
        </p:nvGraphicFramePr>
        <p:xfrm>
          <a:off x="809861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96.67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95.60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560351"/>
              </p:ext>
            </p:extLst>
          </p:nvPr>
        </p:nvGraphicFramePr>
        <p:xfrm>
          <a:off x="364015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  <a:endParaRPr lang="en-US" altLang="ko-KR" sz="20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6142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6142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6142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6142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99651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5632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CADA497-7FEE-4A1F-6092-D8C153180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SIGMA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94946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348868"/>
              </p:ext>
            </p:extLst>
          </p:nvPr>
        </p:nvGraphicFramePr>
        <p:xfrm>
          <a:off x="597250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481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420800"/>
              </p:ext>
            </p:extLst>
          </p:nvPr>
        </p:nvGraphicFramePr>
        <p:xfrm>
          <a:off x="819386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88.89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93.84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85.71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93.40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413759"/>
              </p:ext>
            </p:extLst>
          </p:nvPr>
        </p:nvGraphicFramePr>
        <p:xfrm>
          <a:off x="373540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15667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15667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15667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15667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9176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15157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CF7B9F8-83CA-4C12-8FC8-A9DA0AE36F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GAMMA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1218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5E1D5F-E5F1-EA8B-209D-1AF1101CA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26357"/>
              </p:ext>
            </p:extLst>
          </p:nvPr>
        </p:nvGraphicFramePr>
        <p:xfrm>
          <a:off x="2268618" y="248770"/>
          <a:ext cx="7319847" cy="571220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298238">
                  <a:extLst>
                    <a:ext uri="{9D8B030D-6E8A-4147-A177-3AD203B41FA5}">
                      <a16:colId xmlns:a16="http://schemas.microsoft.com/office/drawing/2014/main" val="3768615344"/>
                    </a:ext>
                  </a:extLst>
                </a:gridCol>
                <a:gridCol w="3051858">
                  <a:extLst>
                    <a:ext uri="{9D8B030D-6E8A-4147-A177-3AD203B41FA5}">
                      <a16:colId xmlns:a16="http://schemas.microsoft.com/office/drawing/2014/main" val="1646528907"/>
                    </a:ext>
                  </a:extLst>
                </a:gridCol>
                <a:gridCol w="2969751">
                  <a:extLst>
                    <a:ext uri="{9D8B030D-6E8A-4147-A177-3AD203B41FA5}">
                      <a16:colId xmlns:a16="http://schemas.microsoft.com/office/drawing/2014/main" val="3374184460"/>
                    </a:ext>
                  </a:extLst>
                </a:gridCol>
              </a:tblGrid>
              <a:tr h="4312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200" b="0" kern="100" cap="all" spc="150" dirty="0" err="1">
                          <a:solidFill>
                            <a:schemeClr val="lt1"/>
                          </a:solidFill>
                          <a:effectLst/>
                        </a:rPr>
                        <a:t>Bil</a:t>
                      </a:r>
                      <a:r>
                        <a:rPr lang="en-MY" sz="1200" b="0" kern="100" cap="all" spc="150" dirty="0">
                          <a:solidFill>
                            <a:schemeClr val="lt1"/>
                          </a:solidFill>
                          <a:effectLst/>
                        </a:rPr>
                        <a:t>.</a:t>
                      </a:r>
                      <a:endParaRPr lang="en-US" sz="1200" b="0" kern="100" cap="all" spc="15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7" marR="105877" marT="105877" marB="1058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200" b="0" kern="100" cap="all" spc="150" dirty="0">
                          <a:solidFill>
                            <a:schemeClr val="lt1"/>
                          </a:solidFill>
                          <a:effectLst/>
                        </a:rPr>
                        <a:t>Nama </a:t>
                      </a:r>
                      <a:r>
                        <a:rPr lang="en-MY" sz="1200" b="0" kern="100" cap="all" spc="150" dirty="0" err="1">
                          <a:solidFill>
                            <a:schemeClr val="lt1"/>
                          </a:solidFill>
                          <a:effectLst/>
                        </a:rPr>
                        <a:t>Zon</a:t>
                      </a:r>
                      <a:r>
                        <a:rPr lang="en-MY" sz="1200" b="0" kern="100" cap="all" spc="150" dirty="0">
                          <a:solidFill>
                            <a:schemeClr val="lt1"/>
                          </a:solidFill>
                          <a:effectLst/>
                        </a:rPr>
                        <a:t> </a:t>
                      </a:r>
                      <a:r>
                        <a:rPr lang="en-MY" sz="1200" b="0" kern="100" cap="all" spc="150" dirty="0" err="1">
                          <a:solidFill>
                            <a:schemeClr val="lt1"/>
                          </a:solidFill>
                          <a:effectLst/>
                        </a:rPr>
                        <a:t>Asal</a:t>
                      </a:r>
                      <a:endParaRPr lang="en-US" sz="1200" b="0" kern="100" cap="all" spc="15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7" marR="105877" marT="105877" marB="1058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200" b="0" kern="100" cap="all" spc="150" dirty="0" err="1">
                          <a:solidFill>
                            <a:schemeClr val="lt1"/>
                          </a:solidFill>
                          <a:effectLst/>
                        </a:rPr>
                        <a:t>Penjenamaan</a:t>
                      </a:r>
                      <a:r>
                        <a:rPr lang="en-MY" sz="1200" b="0" kern="100" cap="all" spc="150" dirty="0">
                          <a:solidFill>
                            <a:schemeClr val="lt1"/>
                          </a:solidFill>
                          <a:effectLst/>
                        </a:rPr>
                        <a:t> Nama </a:t>
                      </a:r>
                      <a:r>
                        <a:rPr lang="en-MY" sz="1200" b="0" kern="100" cap="all" spc="150" dirty="0" err="1">
                          <a:solidFill>
                            <a:schemeClr val="lt1"/>
                          </a:solidFill>
                          <a:effectLst/>
                        </a:rPr>
                        <a:t>Zon</a:t>
                      </a:r>
                      <a:endParaRPr lang="en-US" sz="1200" b="0" kern="100" cap="all" spc="15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877" marR="105877" marT="105877" marB="1058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827825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Khidmat</a:t>
                      </a: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4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Pengurusan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209413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Pengurusan</a:t>
                      </a: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4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Sumber</a:t>
                      </a: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4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Manusia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638764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Kewangan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Gamma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2483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Akaun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Delta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81686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Pembangunan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Epsilon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594821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Perancangan dan Penyelidikan Dasar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Alpha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593508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Biasiswa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Theta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644117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Pengurusan Maklumat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Kappa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78193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Undang-Undang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Lambda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056145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Audit Dalam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Sigma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99559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Komunikasi Korporat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Upsilon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918940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Integriti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Omega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372463"/>
                  </a:ext>
                </a:extLst>
              </a:tr>
              <a:tr h="395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Hubungan Antarabangsa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MY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Zeta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917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435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383701"/>
              </p:ext>
            </p:extLst>
          </p:nvPr>
        </p:nvGraphicFramePr>
        <p:xfrm>
          <a:off x="595345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175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158094"/>
              </p:ext>
            </p:extLst>
          </p:nvPr>
        </p:nvGraphicFramePr>
        <p:xfrm>
          <a:off x="817481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92.24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94.59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83.33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92.09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508142"/>
              </p:ext>
            </p:extLst>
          </p:nvPr>
        </p:nvGraphicFramePr>
        <p:xfrm>
          <a:off x="371635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13762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13762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13762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13762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7271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13252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E1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61FCBB0-5790-35DA-F497-073724B00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ETA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947880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616981"/>
              </p:ext>
            </p:extLst>
          </p:nvPr>
        </p:nvGraphicFramePr>
        <p:xfrm>
          <a:off x="582010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582305"/>
              </p:ext>
            </p:extLst>
          </p:nvPr>
        </p:nvGraphicFramePr>
        <p:xfrm>
          <a:off x="804146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95.56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91.87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899383"/>
              </p:ext>
            </p:extLst>
          </p:nvPr>
        </p:nvGraphicFramePr>
        <p:xfrm>
          <a:off x="358300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0427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0427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0427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0427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93936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99917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57B8221-EABD-2EF2-61C4-2F9CEDB0E94E}"/>
              </a:ext>
            </a:extLst>
          </p:cNvPr>
          <p:cNvSpPr txBox="1">
            <a:spLocks/>
          </p:cNvSpPr>
          <p:nvPr/>
        </p:nvSpPr>
        <p:spPr>
          <a:xfrm>
            <a:off x="475929" y="4919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</a:rPr>
              <a:t>ZON ZETA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477719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627524"/>
              </p:ext>
            </p:extLst>
          </p:nvPr>
        </p:nvGraphicFramePr>
        <p:xfrm>
          <a:off x="594393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68314"/>
              </p:ext>
            </p:extLst>
          </p:nvPr>
        </p:nvGraphicFramePr>
        <p:xfrm>
          <a:off x="8165290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93.68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91.30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84.83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89.63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270605"/>
              </p:ext>
            </p:extLst>
          </p:nvPr>
        </p:nvGraphicFramePr>
        <p:xfrm>
          <a:off x="370682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128104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128104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128104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128103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63189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122998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02C751F-D382-8944-86E8-AE2692ACB0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BETA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511000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152703"/>
              </p:ext>
            </p:extLst>
          </p:nvPr>
        </p:nvGraphicFramePr>
        <p:xfrm>
          <a:off x="5980404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161372"/>
              </p:ext>
            </p:extLst>
          </p:nvPr>
        </p:nvGraphicFramePr>
        <p:xfrm>
          <a:off x="8201761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85.56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94.78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89.35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369933"/>
              </p:ext>
            </p:extLst>
          </p:nvPr>
        </p:nvGraphicFramePr>
        <p:xfrm>
          <a:off x="3743299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174100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174100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174100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174099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109185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168994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24CD1DF-0527-C551-983E-B6134DDF0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THETA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485449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131386"/>
              </p:ext>
            </p:extLst>
          </p:nvPr>
        </p:nvGraphicFramePr>
        <p:xfrm>
          <a:off x="579153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961166"/>
              </p:ext>
            </p:extLst>
          </p:nvPr>
        </p:nvGraphicFramePr>
        <p:xfrm>
          <a:off x="8012890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91.74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82.22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87.78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7695"/>
              </p:ext>
            </p:extLst>
          </p:nvPr>
        </p:nvGraphicFramePr>
        <p:xfrm>
          <a:off x="355442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975704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975704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975704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975703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910789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970598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4DA37F3-0F8F-2C80-AFA5-1957B03A5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LAMBDA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911575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722445"/>
              </p:ext>
            </p:extLst>
          </p:nvPr>
        </p:nvGraphicFramePr>
        <p:xfrm>
          <a:off x="592488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740017"/>
              </p:ext>
            </p:extLst>
          </p:nvPr>
        </p:nvGraphicFramePr>
        <p:xfrm>
          <a:off x="8146240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77.89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79.00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79.32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978719"/>
              </p:ext>
            </p:extLst>
          </p:nvPr>
        </p:nvGraphicFramePr>
        <p:xfrm>
          <a:off x="368777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109054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109054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109054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109053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44139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103948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B2D477C-4560-E47F-90B5-C469BFD5CF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UPSILON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630370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492546"/>
              </p:ext>
            </p:extLst>
          </p:nvPr>
        </p:nvGraphicFramePr>
        <p:xfrm>
          <a:off x="598203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172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721361"/>
              </p:ext>
            </p:extLst>
          </p:nvPr>
        </p:nvGraphicFramePr>
        <p:xfrm>
          <a:off x="8203390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90.48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74.78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81.28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067895"/>
              </p:ext>
            </p:extLst>
          </p:nvPr>
        </p:nvGraphicFramePr>
        <p:xfrm>
          <a:off x="374492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166204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166204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166204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166203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101289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161098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A21D370-9829-6A2B-0752-9786E0426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EPSILON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555102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573371"/>
              </p:ext>
            </p:extLst>
          </p:nvPr>
        </p:nvGraphicFramePr>
        <p:xfrm>
          <a:off x="5905833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945925"/>
              </p:ext>
            </p:extLst>
          </p:nvPr>
        </p:nvGraphicFramePr>
        <p:xfrm>
          <a:off x="8127190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85.26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59.26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72.64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707143"/>
              </p:ext>
            </p:extLst>
          </p:nvPr>
        </p:nvGraphicFramePr>
        <p:xfrm>
          <a:off x="3668728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90004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90004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90004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90003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25089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84898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55C8AF-6995-EC15-6741-8EB8574A5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ALPHA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437902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DELTA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BAHAGIAN AKAUN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48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4623904" y="4938873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C1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4432492" y="5317862"/>
            <a:ext cx="3327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Tapak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pasu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bunga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berkarat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merosakkan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meja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EB4F1D-0AA8-FEEB-93FD-3654FB3C7394}"/>
              </a:ext>
            </a:extLst>
          </p:cNvPr>
          <p:cNvGrpSpPr/>
          <p:nvPr/>
        </p:nvGrpSpPr>
        <p:grpSpPr>
          <a:xfrm>
            <a:off x="799410" y="4706719"/>
            <a:ext cx="2983091" cy="358073"/>
            <a:chOff x="869475" y="4706511"/>
            <a:chExt cx="3183338" cy="3580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FEF6BB-166D-AF92-D1E4-E9222334DD4F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DD99F0-B7CE-B1C8-96BF-64511389A228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KOMPONEN C9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93B7C86-8430-6DA7-0218-3B6693FCB08B}"/>
              </a:ext>
            </a:extLst>
          </p:cNvPr>
          <p:cNvSpPr txBox="1"/>
          <p:nvPr/>
        </p:nvSpPr>
        <p:spPr>
          <a:xfrm>
            <a:off x="829672" y="5047119"/>
            <a:ext cx="292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kebocoran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air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paip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sinki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Perlulah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laporkan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untuk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diselenggara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4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E10F2869-04AE-E2B9-25DD-3403B0EAA1C4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10161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0B60F0B-CF1E-A162-0627-7AB24F41A8A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0" b="28190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C377CF4-95A7-DEEC-3BCF-E8084EFF128D}"/>
              </a:ext>
            </a:extLst>
          </p:cNvPr>
          <p:cNvGrpSpPr/>
          <p:nvPr/>
        </p:nvGrpSpPr>
        <p:grpSpPr>
          <a:xfrm>
            <a:off x="8409501" y="4655113"/>
            <a:ext cx="3625684" cy="358073"/>
            <a:chOff x="8082213" y="1735109"/>
            <a:chExt cx="3183338" cy="35807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B3690E-1DE1-B176-FEA9-06DF3BF3EA07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70A2C0-30C4-2C42-538E-9F660566CD08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C3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06253F3-5CBF-EA5C-27E1-CF34695688CC}"/>
              </a:ext>
            </a:extLst>
          </p:cNvPr>
          <p:cNvSpPr txBox="1"/>
          <p:nvPr/>
        </p:nvSpPr>
        <p:spPr>
          <a:xfrm>
            <a:off x="8409501" y="5006434"/>
            <a:ext cx="36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TV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berfungsi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diselenggara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25453147-D5F8-AC04-09D9-43CF5AB0ED01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4" b="27684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9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02501F-0537-0E7B-4325-AFFEA3FE9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291485"/>
              </p:ext>
            </p:extLst>
          </p:nvPr>
        </p:nvGraphicFramePr>
        <p:xfrm>
          <a:off x="341745" y="568558"/>
          <a:ext cx="11508509" cy="6117876"/>
        </p:xfrm>
        <a:graphic>
          <a:graphicData uri="http://schemas.openxmlformats.org/drawingml/2006/table">
            <a:tbl>
              <a:tblPr firstRow="1" firstCol="1" bandRow="1"/>
              <a:tblGrid>
                <a:gridCol w="1176306">
                  <a:extLst>
                    <a:ext uri="{9D8B030D-6E8A-4147-A177-3AD203B41FA5}">
                      <a16:colId xmlns:a16="http://schemas.microsoft.com/office/drawing/2014/main" val="2657973504"/>
                    </a:ext>
                  </a:extLst>
                </a:gridCol>
                <a:gridCol w="6202359">
                  <a:extLst>
                    <a:ext uri="{9D8B030D-6E8A-4147-A177-3AD203B41FA5}">
                      <a16:colId xmlns:a16="http://schemas.microsoft.com/office/drawing/2014/main" val="1147231014"/>
                    </a:ext>
                  </a:extLst>
                </a:gridCol>
                <a:gridCol w="1672056">
                  <a:extLst>
                    <a:ext uri="{9D8B030D-6E8A-4147-A177-3AD203B41FA5}">
                      <a16:colId xmlns:a16="http://schemas.microsoft.com/office/drawing/2014/main" val="3235495870"/>
                    </a:ext>
                  </a:extLst>
                </a:gridCol>
                <a:gridCol w="2457788">
                  <a:extLst>
                    <a:ext uri="{9D8B030D-6E8A-4147-A177-3AD203B41FA5}">
                      <a16:colId xmlns:a16="http://schemas.microsoft.com/office/drawing/2014/main" val="3391714416"/>
                    </a:ext>
                  </a:extLst>
                </a:gridCol>
              </a:tblGrid>
              <a:tr h="104331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BIL.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NAMA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BAHAGIAN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KOMPONEN AUDIT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3355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dirty="0">
                          <a:effectLst/>
                          <a:latin typeface="Arial" panose="020B0604020202020204" pitchFamily="34" charset="0"/>
                        </a:rPr>
                        <a:t>1. </a:t>
                      </a: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SITI NORSYUHADA BINTI ZAINUDIN (KETUA)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49977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dirty="0">
                          <a:effectLst/>
                          <a:latin typeface="Arial" panose="020B0604020202020204" pitchFamily="34" charset="0"/>
                        </a:rPr>
                        <a:t>2. </a:t>
                      </a: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MAZLYNA BINTI ABD RAHMAN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21349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MASHITOH BINTI DARUS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220042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JAGATHESWARI A/P GUNSEKAR (KETUA)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UAD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980561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5 .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NURUL NADIA BINTI ROSLAN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UAD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998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AMIRA NATASYA BINTI AZIZAN KHAMAT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1F386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UUU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610568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DAYANG NORAKMA BINTI SHAHARUDDIN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806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UKK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60998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MOHD FAREEZ ASSRUL BIN MOHD NASIR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38562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BPEM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52106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MOHD AFIQ BIN ZAINAL AZMI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BDP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57642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AFZANIZAN BINTI MUSTAPHA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22610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YULFAIZAH BINTI MOHD YUSOFF 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BKP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931898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NUR ASHIKIN BINTI MOHAMAD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54134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HUMAIRAA BINTI MD FUAD (KETUA)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BPSM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682081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SHARIPAH NORHASLIZA BT SYED MOHAMED ZAIN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BPSM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0723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ZAINI BIN EDRIS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BPSM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01558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NUR SHAKILA BINTI MUZAMMIR 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BHA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48561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ADI MALIKI BIN ADNAN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777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RADIAH BINTI MOHD YASSIN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26254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SITI NUR AMINAH AISHAH BINTI SHAMSUDIN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878404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ZALILA BINTI HAMLI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 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68860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NURUL IZZATI BINTI MOHAMED YUSUFF</a:t>
                      </a: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(KETUA)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416612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NURUL AZRIN BINTI ABDUL GHAFAR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60674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ASNIZA BINTI TALIB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88743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NOOR SHAKILAH BINTI JALUDIN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46650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NUR SYAHIRAH BINTI IBRAHIM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ED7D3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BKEW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865629"/>
                  </a:ext>
                </a:extLst>
              </a:tr>
            </a:tbl>
          </a:graphicData>
        </a:graphic>
      </p:graphicFrame>
      <p:sp>
        <p:nvSpPr>
          <p:cNvPr id="5" name="Google Shape;2754;p34">
            <a:extLst>
              <a:ext uri="{FF2B5EF4-FFF2-40B4-BE49-F238E27FC236}">
                <a16:creationId xmlns:a16="http://schemas.microsoft.com/office/drawing/2014/main" id="{FF9F9D3B-56DF-239D-82EA-7B348CA0588E}"/>
              </a:ext>
            </a:extLst>
          </p:cNvPr>
          <p:cNvSpPr txBox="1">
            <a:spLocks/>
          </p:cNvSpPr>
          <p:nvPr/>
        </p:nvSpPr>
        <p:spPr>
          <a:xfrm>
            <a:off x="1156893" y="-5703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MY" sz="2500" dirty="0">
                <a:solidFill>
                  <a:srgbClr val="FFFF00"/>
                </a:solidFill>
                <a:highlight>
                  <a:srgbClr val="000080"/>
                </a:highlight>
              </a:rPr>
              <a:t>JURUAUDIT MENGIKUT KOMPONEN</a:t>
            </a:r>
          </a:p>
        </p:txBody>
      </p:sp>
    </p:spTree>
    <p:extLst>
      <p:ext uri="{BB962C8B-B14F-4D97-AF65-F5344CB8AC3E}">
        <p14:creationId xmlns:p14="http://schemas.microsoft.com/office/powerpoint/2010/main" val="3402144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286401"/>
            <a:chOff x="6665542" y="2749602"/>
            <a:chExt cx="4797245" cy="12864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ALPHA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369026"/>
              <a:ext cx="4777096" cy="6669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Dasar dan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Penyelidikan</a:t>
              </a:r>
              <a:endParaRPr lang="en-US" altLang="ko-KR" sz="1867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Perancangan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Strategik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470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B4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453612"/>
            <a:ext cx="362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peralatan-peralatan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tersusun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diletakan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ruang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kubikel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kosong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C7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Keadaan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surau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bersepah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sejadah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dikemas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semula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selepas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digunakan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pastikan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surau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berada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keadaan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bersih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kemas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SKOR: 2 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43E5246-41D6-8A45-7E64-4DEBB7BE38F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4" b="198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1D37637-010A-EFB8-965D-D6D5653E1382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7" b="276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E33D2D42-6523-38D0-8380-36502A3D23D6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3598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AF2B55C-4AC2-392D-2715-2278EB73AA5D}"/>
              </a:ext>
            </a:extLst>
          </p:cNvPr>
          <p:cNvGrpSpPr/>
          <p:nvPr/>
        </p:nvGrpSpPr>
        <p:grpSpPr>
          <a:xfrm>
            <a:off x="603777" y="4579288"/>
            <a:ext cx="2983091" cy="358073"/>
            <a:chOff x="8082213" y="4706509"/>
            <a:chExt cx="3183338" cy="35807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F9C3EE-6D5F-EEDB-F867-C58D6E1869B2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E74443-5270-D065-0279-E858475E6A6D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B11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63CDC96-52ED-55DA-FA8E-5CC4A1161096}"/>
              </a:ext>
            </a:extLst>
          </p:cNvPr>
          <p:cNvSpPr txBox="1"/>
          <p:nvPr/>
        </p:nvSpPr>
        <p:spPr>
          <a:xfrm>
            <a:off x="529839" y="4933755"/>
            <a:ext cx="30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</a:rPr>
              <a:t>1. </a:t>
            </a:r>
            <a:r>
              <a:rPr lang="en-US" sz="1600" dirty="0" err="1">
                <a:latin typeface="Arial" panose="020B0604020202020204" pitchFamily="34" charset="0"/>
              </a:rPr>
              <a:t>K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eadaan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stor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peralatan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kemas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teratur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22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799410" y="4706719"/>
            <a:ext cx="2983091" cy="358073"/>
            <a:chOff x="869475" y="4706511"/>
            <a:chExt cx="3183338" cy="3580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KOMPONEN C9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9D093C-EE5C-4728-B951-1FDF575B7FDC}"/>
              </a:ext>
            </a:extLst>
          </p:cNvPr>
          <p:cNvSpPr txBox="1"/>
          <p:nvPr/>
        </p:nvSpPr>
        <p:spPr>
          <a:xfrm>
            <a:off x="829672" y="5047119"/>
            <a:ext cx="292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kebocoran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pantri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dibaiki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2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4945535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B11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296856"/>
            <a:ext cx="3625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effectLst/>
                <a:latin typeface="Arial" panose="020B0604020202020204" pitchFamily="34" charset="0"/>
              </a:rPr>
              <a:t>Penemuan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mendapati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beberapa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item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dilabel</a:t>
            </a:r>
            <a:r>
              <a:rPr lang="en-US" sz="1600" dirty="0">
                <a:latin typeface="Arial" panose="020B0604020202020204" pitchFamily="34" charset="0"/>
              </a:rPr>
              <a:t>.</a:t>
            </a:r>
            <a:br>
              <a:rPr lang="en-US" sz="1600" b="0" i="0" dirty="0">
                <a:effectLst/>
                <a:latin typeface="Arial" panose="020B0604020202020204" pitchFamily="34" charset="0"/>
              </a:rPr>
            </a:br>
            <a:r>
              <a:rPr lang="en-US" sz="1600" b="0" i="0" dirty="0" err="1">
                <a:effectLst/>
                <a:latin typeface="Arial" panose="020B0604020202020204" pitchFamily="34" charset="0"/>
              </a:rPr>
              <a:t>Penemuan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juga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mendapati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tiada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penanda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aras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minimum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disediakan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B12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effectLst/>
                <a:latin typeface="Arial" panose="020B0604020202020204" pitchFamily="34" charset="0"/>
              </a:rPr>
              <a:t>Penemuan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mendapati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keadaan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bilik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fail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bersih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tersusun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kemas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509C200-D911-F8CB-9267-D7E5B72BABD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5" b="200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D34D74D-F964-7FF8-33CD-5209C0BC8A7A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b="203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75378A12-8F85-26EB-DA64-3B44636D227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024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77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C2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453612"/>
            <a:ext cx="3625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Kaunter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tiada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kriteria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disyorkan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C2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Telefon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berfungsi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kaunter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343F69A-A1F4-8EE0-00EF-E9949947141C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7" b="276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20AA7D9-E3F3-4F49-5A70-D8FD658D344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111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13491D8-2F53-DFB9-8D30-43F1678567CF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5" b="19195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891EA0-5BC9-E5CF-8280-2DA91B3F957B}"/>
              </a:ext>
            </a:extLst>
          </p:cNvPr>
          <p:cNvGrpSpPr/>
          <p:nvPr/>
        </p:nvGrpSpPr>
        <p:grpSpPr>
          <a:xfrm>
            <a:off x="435353" y="4655113"/>
            <a:ext cx="3625684" cy="358073"/>
            <a:chOff x="8082213" y="1735109"/>
            <a:chExt cx="3183338" cy="358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9AF8DA-A664-6A12-8437-2DBEA27E4D4D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CDCDB6-84FD-79F0-F13C-B9B5634F35AF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B11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2042ED-9B4F-3666-E6D8-9A1313557F7D}"/>
              </a:ext>
            </a:extLst>
          </p:cNvPr>
          <p:cNvSpPr txBox="1"/>
          <p:nvPr/>
        </p:nvSpPr>
        <p:spPr>
          <a:xfrm>
            <a:off x="435353" y="5006434"/>
            <a:ext cx="362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effectLst/>
                <a:latin typeface="Arial" panose="020B0604020202020204" pitchFamily="34" charset="0"/>
              </a:rPr>
              <a:t>Penemuan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mendapati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beberapa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item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dilabel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64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ZETA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Hubungan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Antarabangsa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51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B13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453612"/>
            <a:ext cx="36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effectLst/>
                <a:latin typeface="Arial" panose="020B0604020202020204" pitchFamily="34" charset="0"/>
              </a:rPr>
              <a:t>Keadaan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wayar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terdedah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boleh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mendatangkan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bahaya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kepada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pengguna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bilik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cetak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4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A5ABEB4-C3AA-8390-5FE9-E5223C82DB5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6" b="190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2B5E545-A047-D2B5-A4B8-14284E63C6A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10335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A9247F-3218-E642-E398-A3153608F5E1}"/>
              </a:ext>
            </a:extLst>
          </p:cNvPr>
          <p:cNvGrpSpPr/>
          <p:nvPr/>
        </p:nvGrpSpPr>
        <p:grpSpPr>
          <a:xfrm>
            <a:off x="323529" y="4795824"/>
            <a:ext cx="3625684" cy="358073"/>
            <a:chOff x="8082213" y="1735109"/>
            <a:chExt cx="3183338" cy="358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6DD3B6-7675-1424-CB85-72827F8D0EAC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AE6FDC-5797-307E-797A-B97F59B1ED7B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C4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B2F25E-3DDC-A070-852F-D0B3338C8C5D}"/>
              </a:ext>
            </a:extLst>
          </p:cNvPr>
          <p:cNvSpPr txBox="1"/>
          <p:nvPr/>
        </p:nvSpPr>
        <p:spPr>
          <a:xfrm>
            <a:off x="323529" y="5147145"/>
            <a:ext cx="362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Arial" panose="020B0604020202020204" pitchFamily="34" charset="0"/>
              </a:rPr>
              <a:t>T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erdapat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peralatan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/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perabot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menghalang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laluan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pintu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kecemasan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FAC10C1-D23E-C085-27B7-6D05BAE7372B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b="10375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810FB7-5324-D883-154F-ECA6F812C545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79D5E83-91A5-B5EF-6CC6-5DFEDE3FC562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E252A7-883E-6BE7-BA19-6F0B0575B40E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C5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07D5DA8-EB7F-9FDE-38B2-A3044844F936}"/>
              </a:ext>
            </a:extLst>
          </p:cNvPr>
          <p:cNvSpPr txBox="1"/>
          <p:nvPr/>
        </p:nvSpPr>
        <p:spPr>
          <a:xfrm>
            <a:off x="8803799" y="5061186"/>
            <a:ext cx="2922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>
                <a:effectLst/>
                <a:latin typeface="Arial" panose="020B0604020202020204" pitchFamily="34" charset="0"/>
              </a:rPr>
              <a:t>LCD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berfungsi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Walaubagaimana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pun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telah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dilaporkan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untuk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pembaikan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78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4733799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D2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085120"/>
            <a:ext cx="3625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Didapati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mengikut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kesusaian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peralatan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Penggunaan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melebihi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satu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berkongsi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seperti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printer,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PC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pegawai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 dan lain-lain.</a:t>
            </a:r>
          </a:p>
          <a:p>
            <a:pPr algn="just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424288" y="4420111"/>
            <a:ext cx="3332360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D5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461612" y="4774578"/>
            <a:ext cx="32647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Anak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ditandai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tetapi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memenuhi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tatacara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keselamatan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Merujuk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kepada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teguran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oleh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Pejabat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Keselamatan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Kerajaan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kepada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KPT,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pendua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boleh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ditanda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dengan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maklumat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lokasi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sebenar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just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79163F8-DF5B-EA46-21B1-852894EE765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8" b="23278"/>
          <a:stretch>
            <a:fillRect/>
          </a:stretch>
        </p:blipFill>
        <p:spPr bwMode="auto">
          <a:xfrm>
            <a:off x="4282287" y="1633580"/>
            <a:ext cx="3747829" cy="21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6E100A2-B817-F03C-F423-F9DB7E8AFC99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1" b="268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100309-0F52-C7F4-579A-E1C196E985E9}"/>
              </a:ext>
            </a:extLst>
          </p:cNvPr>
          <p:cNvGrpSpPr/>
          <p:nvPr/>
        </p:nvGrpSpPr>
        <p:grpSpPr>
          <a:xfrm>
            <a:off x="611840" y="4774578"/>
            <a:ext cx="2983091" cy="358073"/>
            <a:chOff x="8082213" y="4706509"/>
            <a:chExt cx="3183338" cy="35807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4DC647-5D83-5F27-1582-EBC1FD6835B9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514B0C-88D0-334E-479A-F1C39A6B9B6A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C2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89217C-B362-DF4C-5B66-C358C87A9A77}"/>
              </a:ext>
            </a:extLst>
          </p:cNvPr>
          <p:cNvSpPr txBox="1"/>
          <p:nvPr/>
        </p:nvSpPr>
        <p:spPr>
          <a:xfrm>
            <a:off x="642083" y="5129045"/>
            <a:ext cx="292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</a:rPr>
              <a:t>C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arta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aliran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perkhidmatan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dipaparkan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Picture 7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EA600BEC-0C89-977A-CA3B-3889479A1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5" y="2223159"/>
            <a:ext cx="2550481" cy="153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6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THETA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Biasiswa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330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C2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0" dirty="0">
                <a:effectLst/>
                <a:latin typeface="+mj-lt"/>
              </a:rPr>
              <a:t>Tong </a:t>
            </a:r>
            <a:r>
              <a:rPr lang="en-US" sz="1600" i="0" dirty="0" err="1">
                <a:effectLst/>
                <a:latin typeface="+mj-lt"/>
              </a:rPr>
              <a:t>sampah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tidak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mencukupi</a:t>
            </a:r>
            <a:r>
              <a:rPr lang="en-US" sz="1600" i="0" dirty="0">
                <a:effectLst/>
                <a:latin typeface="+mj-lt"/>
              </a:rPr>
              <a:t>, </a:t>
            </a:r>
            <a:r>
              <a:rPr lang="en-US" sz="1600" i="0" dirty="0" err="1">
                <a:effectLst/>
                <a:latin typeface="+mj-lt"/>
              </a:rPr>
              <a:t>mempunyai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ruang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menunggu</a:t>
            </a:r>
            <a:r>
              <a:rPr lang="en-US" sz="1600" i="0" dirty="0">
                <a:effectLst/>
                <a:latin typeface="+mj-lt"/>
              </a:rPr>
              <a:t> yang </a:t>
            </a:r>
            <a:r>
              <a:rPr lang="en-US" sz="1600" i="0" dirty="0" err="1">
                <a:effectLst/>
                <a:latin typeface="+mj-lt"/>
              </a:rPr>
              <a:t>banyak</a:t>
            </a:r>
            <a:r>
              <a:rPr lang="en-US" sz="1600" i="0" dirty="0">
                <a:effectLst/>
                <a:latin typeface="+mj-lt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B30C2C59-E575-9DD9-904C-04287FBD2661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101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0E346F8-D5DA-5ECF-F870-3933F8D0E0CB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10161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37A65D-7F71-FA9B-AD60-5DB95C602DE2}"/>
              </a:ext>
            </a:extLst>
          </p:cNvPr>
          <p:cNvGrpSpPr/>
          <p:nvPr/>
        </p:nvGrpSpPr>
        <p:grpSpPr>
          <a:xfrm>
            <a:off x="243340" y="4400252"/>
            <a:ext cx="3559395" cy="358073"/>
            <a:chOff x="8082213" y="4706509"/>
            <a:chExt cx="3183338" cy="358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B7EABC-BEE4-358B-D07C-0D7A2F18DF36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74D13-C611-2FD1-4069-43133BE094D6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C9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F78418-2BED-0A15-F9E9-38B4DD7320D8}"/>
              </a:ext>
            </a:extLst>
          </p:cNvPr>
          <p:cNvSpPr txBox="1"/>
          <p:nvPr/>
        </p:nvSpPr>
        <p:spPr>
          <a:xfrm>
            <a:off x="180064" y="4700127"/>
            <a:ext cx="3588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i="0" dirty="0" err="1">
                <a:effectLst/>
              </a:rPr>
              <a:t>Terdapat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pokok</a:t>
            </a:r>
            <a:r>
              <a:rPr lang="en-US" sz="1500" i="0" dirty="0">
                <a:effectLst/>
              </a:rPr>
              <a:t> yang </a:t>
            </a:r>
            <a:r>
              <a:rPr lang="en-US" sz="1500" i="0" dirty="0" err="1">
                <a:effectLst/>
              </a:rPr>
              <a:t>berlumut</a:t>
            </a:r>
            <a:r>
              <a:rPr lang="en-US" sz="1500" i="0" dirty="0">
                <a:effectLst/>
              </a:rPr>
              <a:t> dan air di </a:t>
            </a:r>
            <a:r>
              <a:rPr lang="en-US" sz="1500" i="0" dirty="0" err="1">
                <a:effectLst/>
              </a:rPr>
              <a:t>dalam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pasu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bunga</a:t>
            </a:r>
            <a:r>
              <a:rPr lang="en-US" sz="1500" i="0" dirty="0">
                <a:effectLst/>
              </a:rPr>
              <a:t> yang </a:t>
            </a:r>
            <a:r>
              <a:rPr lang="en-US" sz="1500" i="0" dirty="0" err="1">
                <a:effectLst/>
              </a:rPr>
              <a:t>berkeladak</a:t>
            </a:r>
            <a:r>
              <a:rPr lang="en-US" sz="1500" i="0" dirty="0">
                <a:effectLst/>
              </a:rPr>
              <a:t>. </a:t>
            </a:r>
            <a:r>
              <a:rPr lang="en-US" sz="1500" i="0" dirty="0" err="1">
                <a:effectLst/>
              </a:rPr>
              <a:t>Pokok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hiasan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tidak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dijaga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dengan</a:t>
            </a:r>
            <a:r>
              <a:rPr lang="en-US" sz="1500" i="0" dirty="0">
                <a:effectLst/>
              </a:rPr>
              <a:t> </a:t>
            </a:r>
            <a:r>
              <a:rPr lang="en-US" sz="1500" i="0" dirty="0" err="1">
                <a:effectLst/>
              </a:rPr>
              <a:t>baik</a:t>
            </a:r>
            <a:r>
              <a:rPr lang="en-US" sz="1500" i="0" dirty="0">
                <a:effectLst/>
              </a:rPr>
              <a:t>. </a:t>
            </a:r>
            <a:r>
              <a:rPr lang="en-US" altLang="ko-KR" sz="15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SKOR: 2</a:t>
            </a:r>
            <a:endParaRPr lang="ko-KR" altLang="en-US" sz="15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D922DBB-B705-2AC2-BCA9-14E876DADF3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9" b="33609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B31185-B070-CC1C-8066-704DE7CBC8CE}"/>
              </a:ext>
            </a:extLst>
          </p:cNvPr>
          <p:cNvGrpSpPr/>
          <p:nvPr/>
        </p:nvGrpSpPr>
        <p:grpSpPr>
          <a:xfrm>
            <a:off x="4764659" y="4751342"/>
            <a:ext cx="2983091" cy="358073"/>
            <a:chOff x="869475" y="4706511"/>
            <a:chExt cx="3183338" cy="35807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33742C-A9C1-EE69-77B1-70F145A216AF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C4B191-6A18-F8FF-528E-F1DA68392A26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KOMPONEN D2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39692A6-F7F8-E6BE-B3C5-878345BEB687}"/>
              </a:ext>
            </a:extLst>
          </p:cNvPr>
          <p:cNvSpPr txBox="1"/>
          <p:nvPr/>
        </p:nvSpPr>
        <p:spPr>
          <a:xfrm>
            <a:off x="4458493" y="5089459"/>
            <a:ext cx="3625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0" dirty="0" err="1">
                <a:effectLst/>
                <a:latin typeface="+mj-lt"/>
              </a:rPr>
              <a:t>Didapati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sebahagian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sahaja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pendawaian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elektrik</a:t>
            </a:r>
            <a:r>
              <a:rPr lang="en-US" sz="1600" i="0" dirty="0">
                <a:effectLst/>
                <a:latin typeface="+mj-lt"/>
              </a:rPr>
              <a:t>/</a:t>
            </a:r>
            <a:r>
              <a:rPr lang="en-US" sz="1600" i="0" dirty="0" err="1">
                <a:effectLst/>
                <a:latin typeface="+mj-lt"/>
              </a:rPr>
              <a:t>telefon</a:t>
            </a:r>
            <a:r>
              <a:rPr lang="en-US" sz="1600" i="0" dirty="0">
                <a:effectLst/>
                <a:latin typeface="+mj-lt"/>
              </a:rPr>
              <a:t>/</a:t>
            </a:r>
            <a:r>
              <a:rPr lang="en-US" sz="1600" i="0" dirty="0" err="1">
                <a:effectLst/>
                <a:latin typeface="+mj-lt"/>
              </a:rPr>
              <a:t>kabel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komputer</a:t>
            </a:r>
            <a:r>
              <a:rPr lang="en-US" sz="1600" i="0" dirty="0">
                <a:effectLst/>
                <a:latin typeface="+mj-lt"/>
              </a:rPr>
              <a:t>/</a:t>
            </a:r>
            <a:r>
              <a:rPr lang="en-US" sz="1600" i="0" dirty="0" err="1">
                <a:effectLst/>
                <a:latin typeface="+mj-lt"/>
              </a:rPr>
              <a:t>mesin</a:t>
            </a:r>
            <a:r>
              <a:rPr lang="en-US" sz="1600" i="0" dirty="0">
                <a:effectLst/>
                <a:latin typeface="+mj-lt"/>
              </a:rPr>
              <a:t>/</a:t>
            </a:r>
            <a:r>
              <a:rPr lang="en-US" sz="1600" i="0" dirty="0" err="1">
                <a:effectLst/>
                <a:latin typeface="+mj-lt"/>
              </a:rPr>
              <a:t>peralatan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dalam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keadaan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kemas</a:t>
            </a:r>
            <a:r>
              <a:rPr lang="en-US" sz="1600" i="0" dirty="0">
                <a:effectLst/>
                <a:latin typeface="+mj-lt"/>
              </a:rPr>
              <a:t>, </a:t>
            </a:r>
            <a:r>
              <a:rPr lang="en-US" sz="1600" i="0" dirty="0" err="1">
                <a:effectLst/>
                <a:latin typeface="+mj-lt"/>
              </a:rPr>
              <a:t>teratur</a:t>
            </a:r>
            <a:r>
              <a:rPr lang="en-US" sz="1600" i="0" dirty="0">
                <a:effectLst/>
                <a:latin typeface="+mj-lt"/>
              </a:rPr>
              <a:t> dan </a:t>
            </a:r>
            <a:r>
              <a:rPr lang="en-US" sz="1600" i="0" dirty="0" err="1">
                <a:effectLst/>
                <a:latin typeface="+mj-lt"/>
              </a:rPr>
              <a:t>selamat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dalam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keadaan</a:t>
            </a:r>
            <a:r>
              <a:rPr lang="en-US" sz="1600" i="0" dirty="0">
                <a:effectLst/>
                <a:latin typeface="+mj-lt"/>
              </a:rPr>
              <a:t> </a:t>
            </a:r>
            <a:r>
              <a:rPr lang="en-US" sz="1600" i="0" dirty="0" err="1">
                <a:effectLst/>
                <a:latin typeface="+mj-lt"/>
              </a:rPr>
              <a:t>kemas</a:t>
            </a:r>
            <a:r>
              <a:rPr lang="en-US" sz="1600" i="0" dirty="0">
                <a:effectLst/>
                <a:latin typeface="+mj-lt"/>
              </a:rPr>
              <a:t>, </a:t>
            </a:r>
            <a:r>
              <a:rPr lang="en-US" sz="1600" i="0" dirty="0" err="1">
                <a:effectLst/>
                <a:latin typeface="+mj-lt"/>
              </a:rPr>
              <a:t>teratur</a:t>
            </a:r>
            <a:r>
              <a:rPr lang="en-US" sz="1600" i="0" dirty="0">
                <a:effectLst/>
                <a:latin typeface="+mj-lt"/>
              </a:rPr>
              <a:t> dan </a:t>
            </a:r>
            <a:r>
              <a:rPr lang="en-US" sz="1600" i="0" dirty="0" err="1">
                <a:effectLst/>
                <a:latin typeface="+mj-lt"/>
              </a:rPr>
              <a:t>selamat</a:t>
            </a:r>
            <a:r>
              <a:rPr lang="en-US" sz="1600" i="0" dirty="0">
                <a:effectLst/>
                <a:latin typeface="+mj-lt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46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GAMMA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Kewangan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55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MARKAH KESELURUHAN AUDIT EKSA KPT</a:t>
            </a:r>
            <a:endParaRPr lang="en-US" sz="3500" dirty="0"/>
          </a:p>
        </p:txBody>
      </p:sp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17031"/>
              </p:ext>
            </p:extLst>
          </p:nvPr>
        </p:nvGraphicFramePr>
        <p:xfrm>
          <a:off x="5895520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1142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2643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5840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85354"/>
              </p:ext>
            </p:extLst>
          </p:nvPr>
        </p:nvGraphicFramePr>
        <p:xfrm>
          <a:off x="8116877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91.73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90.98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87.21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86.15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83.33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89.57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594948"/>
              </p:ext>
            </p:extLst>
          </p:nvPr>
        </p:nvGraphicFramePr>
        <p:xfrm>
          <a:off x="3658415" y="1769811"/>
          <a:ext cx="2232000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1245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2905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1415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6520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79691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79691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79691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79690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14776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74585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22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C4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Arial" panose="020B0604020202020204" pitchFamily="34" charset="0"/>
              </a:rPr>
              <a:t>T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erdapat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perabot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menghalang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laluan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ke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pintu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kecemasan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4350" name="Picture 14">
            <a:extLst>
              <a:ext uri="{FF2B5EF4-FFF2-40B4-BE49-F238E27FC236}">
                <a16:creationId xmlns:a16="http://schemas.microsoft.com/office/drawing/2014/main" id="{A9FFE194-7D0E-298A-3CC2-6696878F81B3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 b="273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52202A7F-B1F2-3515-B34D-6B973411F4AF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r="11691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464902-5932-F1FF-F869-90893B35D097}"/>
              </a:ext>
            </a:extLst>
          </p:cNvPr>
          <p:cNvGrpSpPr/>
          <p:nvPr/>
        </p:nvGrpSpPr>
        <p:grpSpPr>
          <a:xfrm>
            <a:off x="323529" y="4655113"/>
            <a:ext cx="3625684" cy="358073"/>
            <a:chOff x="8082213" y="1735109"/>
            <a:chExt cx="3183338" cy="3580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2AD40-F0EA-5AFD-24CC-C321DFB37A24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4E17BA-F516-ACDA-066A-756BC5C6D64F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C5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F59E92-855E-6B89-9B23-01807A8430F0}"/>
              </a:ext>
            </a:extLst>
          </p:cNvPr>
          <p:cNvSpPr txBox="1"/>
          <p:nvPr/>
        </p:nvSpPr>
        <p:spPr>
          <a:xfrm>
            <a:off x="323529" y="5006434"/>
            <a:ext cx="3625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Calibri" panose="020F0502020204030204" pitchFamily="34" charset="0"/>
              </a:rPr>
              <a:t>L</a:t>
            </a:r>
            <a:r>
              <a:rPr lang="en-US" sz="1800" i="0" dirty="0" err="1">
                <a:effectLst/>
                <a:latin typeface="Calibri" panose="020F0502020204030204" pitchFamily="34" charset="0"/>
              </a:rPr>
              <a:t>antai</a:t>
            </a:r>
            <a:r>
              <a:rPr lang="en-US" sz="1800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1800" i="0" dirty="0" err="1">
                <a:effectLst/>
                <a:latin typeface="Calibri" panose="020F0502020204030204" pitchFamily="34" charset="0"/>
              </a:rPr>
              <a:t>tidak</a:t>
            </a:r>
            <a:r>
              <a:rPr lang="en-US" sz="1800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1800" i="0" dirty="0" err="1">
                <a:effectLst/>
                <a:latin typeface="Calibri" panose="020F0502020204030204" pitchFamily="34" charset="0"/>
              </a:rPr>
              <a:t>bersih</a:t>
            </a:r>
            <a:r>
              <a:rPr lang="en-US" dirty="0">
                <a:latin typeface="Calibri" panose="020F0502020204030204" pitchFamily="34" charset="0"/>
              </a:rPr>
              <a:t> dan </a:t>
            </a:r>
            <a:r>
              <a:rPr lang="en-US" dirty="0" err="1">
                <a:latin typeface="Calibri" panose="020F0502020204030204" pitchFamily="34" charset="0"/>
              </a:rPr>
              <a:t>t</a:t>
            </a:r>
            <a:r>
              <a:rPr lang="en-US" sz="1800" i="0" dirty="0" err="1">
                <a:effectLst/>
                <a:latin typeface="Calibri" panose="020F0502020204030204" pitchFamily="34" charset="0"/>
              </a:rPr>
              <a:t>erdapat</a:t>
            </a:r>
            <a:r>
              <a:rPr lang="en-US" sz="1800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1800" i="0" dirty="0" err="1">
                <a:effectLst/>
                <a:latin typeface="Calibri" panose="020F0502020204030204" pitchFamily="34" charset="0"/>
              </a:rPr>
              <a:t>ruangan</a:t>
            </a:r>
            <a:r>
              <a:rPr lang="en-US" sz="1800" i="0" dirty="0">
                <a:effectLst/>
                <a:latin typeface="Calibri" panose="020F0502020204030204" pitchFamily="34" charset="0"/>
              </a:rPr>
              <a:t> dan </a:t>
            </a:r>
            <a:r>
              <a:rPr lang="en-US" sz="1800" i="0" dirty="0" err="1">
                <a:effectLst/>
                <a:latin typeface="Calibri" panose="020F0502020204030204" pitchFamily="34" charset="0"/>
              </a:rPr>
              <a:t>perlatan</a:t>
            </a:r>
            <a:r>
              <a:rPr lang="en-US" sz="1800" i="0" dirty="0">
                <a:effectLst/>
                <a:latin typeface="Calibri" panose="020F0502020204030204" pitchFamily="34" charset="0"/>
              </a:rPr>
              <a:t> yang </a:t>
            </a:r>
            <a:r>
              <a:rPr lang="en-US" sz="1800" i="0" dirty="0" err="1">
                <a:effectLst/>
                <a:latin typeface="Calibri" panose="020F0502020204030204" pitchFamily="34" charset="0"/>
              </a:rPr>
              <a:t>berhabuk</a:t>
            </a:r>
            <a:endParaRPr lang="en-US" sz="1800" i="0" dirty="0">
              <a:effectLst/>
              <a:latin typeface="Calibri" panose="020F0502020204030204" pitchFamily="34" charset="0"/>
            </a:endParaRPr>
          </a:p>
          <a:p>
            <a:pPr algn="just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SKOR: 1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F0BA0E7-533C-EC50-E42D-C8AE47E4231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9" b="33609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FE3F9C-8605-593D-7DAD-5BF59879413B}"/>
              </a:ext>
            </a:extLst>
          </p:cNvPr>
          <p:cNvGrpSpPr/>
          <p:nvPr/>
        </p:nvGrpSpPr>
        <p:grpSpPr>
          <a:xfrm>
            <a:off x="4282287" y="4761094"/>
            <a:ext cx="3625684" cy="358073"/>
            <a:chOff x="8082213" y="1735109"/>
            <a:chExt cx="3183338" cy="35807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CEA16B-9670-817D-998C-5E6CD8646200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8E9BCE-DBB2-A95A-F760-140590A3A6DF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D5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6823B9-5D5A-25A5-A278-6DCCB21C432C}"/>
              </a:ext>
            </a:extLst>
          </p:cNvPr>
          <p:cNvSpPr txBox="1"/>
          <p:nvPr/>
        </p:nvSpPr>
        <p:spPr>
          <a:xfrm>
            <a:off x="4282287" y="5112415"/>
            <a:ext cx="36256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ditandai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memenuhi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tatacara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keselamatanAnak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ditandai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tetapi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memenuhi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tatacara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keselamatan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44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ETA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Khidmat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Pengurusan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737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0620E3-2C49-6B23-6073-E834491822B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r="1742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723EF8-BC49-E293-B6FF-1FC7CF32B739}"/>
              </a:ext>
            </a:extLst>
          </p:cNvPr>
          <p:cNvGrpSpPr/>
          <p:nvPr/>
        </p:nvGrpSpPr>
        <p:grpSpPr>
          <a:xfrm>
            <a:off x="4283158" y="4882149"/>
            <a:ext cx="3625684" cy="358073"/>
            <a:chOff x="8082213" y="1735109"/>
            <a:chExt cx="3183338" cy="3580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408116-A06B-FA27-B4DC-A8E02C4A9B13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E9A464-3C16-5D15-D702-D1608B80264D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B9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09E0434-A6BC-982D-B26E-7FB94E78AD17}"/>
              </a:ext>
            </a:extLst>
          </p:cNvPr>
          <p:cNvSpPr txBox="1"/>
          <p:nvPr/>
        </p:nvSpPr>
        <p:spPr>
          <a:xfrm>
            <a:off x="4283158" y="5233470"/>
            <a:ext cx="36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Penemuan mendapati terdapat item yang tidak tersusun di bawah meja pegawai.</a:t>
            </a:r>
          </a:p>
          <a:p>
            <a:pPr algn="just"/>
            <a:r>
              <a:rPr lang="sv-SE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4CD471C9-0AF8-4B3D-9445-11D9A92F33BC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4" b="17744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85B646E-7C70-1B11-E0A5-2AB15FC86AEB}"/>
              </a:ext>
            </a:extLst>
          </p:cNvPr>
          <p:cNvGrpSpPr/>
          <p:nvPr/>
        </p:nvGrpSpPr>
        <p:grpSpPr>
          <a:xfrm>
            <a:off x="8660135" y="4515941"/>
            <a:ext cx="2983091" cy="358073"/>
            <a:chOff x="8082213" y="4706509"/>
            <a:chExt cx="3183338" cy="35807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EE2411-B4EA-780F-4806-E7D6338EF0AC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A530BF-1A9E-33AA-9513-5E0499524EA0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D1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8739A8B-69E4-45D8-760B-32376A289A6F}"/>
              </a:ext>
            </a:extLst>
          </p:cNvPr>
          <p:cNvSpPr txBox="1"/>
          <p:nvPr/>
        </p:nvSpPr>
        <p:spPr>
          <a:xfrm>
            <a:off x="8407662" y="4872042"/>
            <a:ext cx="35889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Pelan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laluan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tanda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arah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kecemasan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disediakan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oleh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setiap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secara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house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berdasarkan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pelan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lantai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telah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dibuat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edaran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oleh BKP KPT.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SKOR: 3</a:t>
            </a:r>
            <a:endParaRPr lang="en-US" sz="1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ABDAD2A-C57D-907E-A807-46EB94155F4D}"/>
              </a:ext>
            </a:extLst>
          </p:cNvPr>
          <p:cNvGrpSpPr/>
          <p:nvPr/>
        </p:nvGrpSpPr>
        <p:grpSpPr>
          <a:xfrm>
            <a:off x="518513" y="4643371"/>
            <a:ext cx="2983091" cy="358073"/>
            <a:chOff x="869475" y="4706511"/>
            <a:chExt cx="3183338" cy="35807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E1E812-CFA9-6001-8CA2-872D1A696D10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CA9404-9CE7-7962-E742-D3E9B3B2F832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KOMPONEN A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30E8655-8BB3-5D21-67F7-893574F1C702}"/>
              </a:ext>
            </a:extLst>
          </p:cNvPr>
          <p:cNvSpPr txBox="1"/>
          <p:nvPr/>
        </p:nvSpPr>
        <p:spPr>
          <a:xfrm>
            <a:off x="548775" y="4983771"/>
            <a:ext cx="292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banyak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barangan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untuk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dilupuskan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4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54B6892E-B90C-CFAE-C2C6-55B11A7DE82E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0244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76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D2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453612"/>
            <a:ext cx="3625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Didapati sebahagian sahaja pendawaian elektrik/telefon/kabel komputer/mesin/peralatan dalam keadaan kemas, teratur dan selamat.</a:t>
            </a:r>
          </a:p>
          <a:p>
            <a:pPr algn="just"/>
            <a:r>
              <a:rPr lang="sv-SE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F360BF01-C940-64E0-4233-B32BF007D154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0" b="281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4730500-2BA1-F4DE-4C1E-9A06A7297946}"/>
              </a:ext>
            </a:extLst>
          </p:cNvPr>
          <p:cNvGrpSpPr/>
          <p:nvPr/>
        </p:nvGrpSpPr>
        <p:grpSpPr>
          <a:xfrm>
            <a:off x="8561070" y="4706719"/>
            <a:ext cx="2983091" cy="358073"/>
            <a:chOff x="8082213" y="4706509"/>
            <a:chExt cx="3183338" cy="3580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19F451-307C-FCC8-68BD-F64E0F454801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9A22F7-46F3-6C2F-6BA4-4CD66067BE1B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E1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A662FB-22C7-7AB8-84B8-A480F2F80822}"/>
              </a:ext>
            </a:extLst>
          </p:cNvPr>
          <p:cNvSpPr txBox="1"/>
          <p:nvPr/>
        </p:nvSpPr>
        <p:spPr>
          <a:xfrm>
            <a:off x="8561070" y="5064792"/>
            <a:ext cx="2922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sebahagian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kawasan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dimana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sampah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dikutip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diselenggara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dengan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baik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B24812-7034-16EC-BD6E-B299AFFAFDCF}"/>
              </a:ext>
            </a:extLst>
          </p:cNvPr>
          <p:cNvGrpSpPr/>
          <p:nvPr/>
        </p:nvGrpSpPr>
        <p:grpSpPr>
          <a:xfrm>
            <a:off x="351712" y="4655113"/>
            <a:ext cx="3625684" cy="358073"/>
            <a:chOff x="8082213" y="1735109"/>
            <a:chExt cx="3183338" cy="35807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0FED7E-083F-8398-DF38-5F7FFF59BADB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7C75BE-8930-0503-464A-9D6D3A6894F5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B1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1CD0CEE-9BB6-1D41-638A-06CCEF79A0EB}"/>
              </a:ext>
            </a:extLst>
          </p:cNvPr>
          <p:cNvSpPr txBox="1"/>
          <p:nvPr/>
        </p:nvSpPr>
        <p:spPr>
          <a:xfrm>
            <a:off x="351712" y="5006434"/>
            <a:ext cx="36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Penemuan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mendapati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lubang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lantai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ruang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legar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Bahagian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Aras 3.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4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1" name="Picture Placeholder 2">
            <a:extLst>
              <a:ext uri="{FF2B5EF4-FFF2-40B4-BE49-F238E27FC236}">
                <a16:creationId xmlns:a16="http://schemas.microsoft.com/office/drawing/2014/main" id="{70BC9A4C-6D7E-5DA1-8026-8AEBA5001548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4" b="32534"/>
          <a:stretch>
            <a:fillRect/>
          </a:stretch>
        </p:blipFill>
        <p:spPr bwMode="auto">
          <a:xfrm>
            <a:off x="889658" y="2269487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39E892D-52EF-0F8D-284C-75B0E39FD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86" y="2280545"/>
            <a:ext cx="2521621" cy="14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296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EPSILON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Pembangunan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119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95081" y="493736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B4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95081" y="5288682"/>
            <a:ext cx="3625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Kubikel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dijadikan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sebagai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ruang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operasi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keadaan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teratur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mana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makanan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mineral.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B11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400" i="0" dirty="0" err="1">
                <a:effectLst/>
                <a:latin typeface="+mj-lt"/>
              </a:rPr>
              <a:t>Keadaan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stor</a:t>
            </a:r>
            <a:r>
              <a:rPr lang="en-US" sz="1400" i="0" dirty="0">
                <a:effectLst/>
                <a:latin typeface="+mj-lt"/>
              </a:rPr>
              <a:t> yang </a:t>
            </a:r>
            <a:r>
              <a:rPr lang="en-US" sz="1400" i="0" dirty="0" err="1">
                <a:effectLst/>
                <a:latin typeface="+mj-lt"/>
              </a:rPr>
              <a:t>tidak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teratur</a:t>
            </a:r>
            <a:r>
              <a:rPr lang="en-US" sz="1400" i="0" dirty="0">
                <a:effectLst/>
                <a:latin typeface="+mj-lt"/>
              </a:rPr>
              <a:t> dan </a:t>
            </a:r>
            <a:r>
              <a:rPr lang="en-US" sz="1400" i="0" dirty="0" err="1">
                <a:effectLst/>
                <a:latin typeface="+mj-lt"/>
              </a:rPr>
              <a:t>kemas</a:t>
            </a:r>
            <a:r>
              <a:rPr lang="en-US" sz="1400" i="0" dirty="0">
                <a:effectLst/>
                <a:latin typeface="+mj-lt"/>
              </a:rPr>
              <a:t>. </a:t>
            </a:r>
            <a:r>
              <a:rPr lang="en-US" sz="1400" i="0" dirty="0" err="1">
                <a:effectLst/>
                <a:latin typeface="+mj-lt"/>
              </a:rPr>
              <a:t>Tiada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pelabelan</a:t>
            </a:r>
            <a:r>
              <a:rPr lang="en-US" sz="1400" i="0" dirty="0">
                <a:effectLst/>
                <a:latin typeface="+mj-lt"/>
              </a:rPr>
              <a:t> dan </a:t>
            </a:r>
            <a:r>
              <a:rPr lang="en-US" sz="1400" i="0" dirty="0" err="1">
                <a:effectLst/>
                <a:latin typeface="+mj-lt"/>
              </a:rPr>
              <a:t>etika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penggunan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bilik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stor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tidak</a:t>
            </a:r>
            <a:r>
              <a:rPr lang="en-US" sz="1400" i="0" dirty="0">
                <a:effectLst/>
                <a:latin typeface="+mj-lt"/>
              </a:rPr>
              <a:t> </a:t>
            </a:r>
            <a:r>
              <a:rPr lang="en-US" sz="1400" i="0" dirty="0" err="1">
                <a:effectLst/>
                <a:latin typeface="+mj-lt"/>
              </a:rPr>
              <a:t>dipamerkan</a:t>
            </a:r>
            <a:r>
              <a:rPr lang="en-US" sz="1400" i="0" dirty="0">
                <a:effectLst/>
                <a:latin typeface="+mj-lt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Tiada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penanda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aras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minimum.</a:t>
            </a:r>
            <a:endParaRPr lang="en-US" sz="1400" i="0" dirty="0">
              <a:effectLst/>
              <a:latin typeface="+mj-lt"/>
            </a:endParaRPr>
          </a:p>
          <a:p>
            <a:pPr algn="just"/>
            <a:r>
              <a:rPr lang="en-US" altLang="ko-KR" sz="1400" dirty="0">
                <a:solidFill>
                  <a:srgbClr val="000000"/>
                </a:solidFill>
                <a:latin typeface="+mj-lt"/>
                <a:cs typeface="Arial" pitchFamily="34" charset="0"/>
              </a:rPr>
              <a:t>SKOR: 1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E45EE3F-E68F-F732-AA90-0A621642989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5" b="110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A4E42C78-D8EA-2725-FCB3-B1FB0823AC90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4" b="2768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DB3CF7F-FA38-FA06-E4F1-F948520A7F5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b="33228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B13B88-E517-2A01-9FE7-B8A3DAED6D3A}"/>
              </a:ext>
            </a:extLst>
          </p:cNvPr>
          <p:cNvGrpSpPr/>
          <p:nvPr/>
        </p:nvGrpSpPr>
        <p:grpSpPr>
          <a:xfrm>
            <a:off x="487650" y="4579288"/>
            <a:ext cx="2983091" cy="358073"/>
            <a:chOff x="869475" y="4706511"/>
            <a:chExt cx="3183338" cy="358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019089-76D2-E39F-9812-5716C75D8C92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F48287-D18C-070B-CFE2-3EDDAE47B307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KOMPONEN D5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3C61E6-FB11-759F-B3E8-E364454D302C}"/>
              </a:ext>
            </a:extLst>
          </p:cNvPr>
          <p:cNvSpPr txBox="1"/>
          <p:nvPr/>
        </p:nvSpPr>
        <p:spPr>
          <a:xfrm>
            <a:off x="487650" y="4988967"/>
            <a:ext cx="292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Tiada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senarai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disediakan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hanya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berpandukan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tagging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981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KAPPA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Pengurusan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Maklumat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626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49564" y="4882149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B12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49564" y="5233470"/>
            <a:ext cx="36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Penemuan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mendapati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item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berkenaan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bilik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fail.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effectLst/>
                <a:latin typeface="Arial" panose="020B0604020202020204" pitchFamily="34" charset="0"/>
              </a:rPr>
              <a:t>Persekitaran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tandas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besih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tisu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bertaburan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atas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lantai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4E31B4A-2F7F-603A-B706-2AFAF0BAF26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0" b="281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82E84347-5085-8055-3C02-6D86EA41D918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r="1184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D88B5-31FB-A679-CB39-F4216126CFC4}"/>
              </a:ext>
            </a:extLst>
          </p:cNvPr>
          <p:cNvSpPr/>
          <p:nvPr/>
        </p:nvSpPr>
        <p:spPr>
          <a:xfrm>
            <a:off x="323529" y="1820254"/>
            <a:ext cx="3522078" cy="2938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0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BETA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Pengurusan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Sumber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Manusia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065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B11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10276" y="5468482"/>
            <a:ext cx="3974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effectLst/>
                <a:latin typeface="+mj-lt"/>
              </a:rPr>
              <a:t>Sebahagian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ruang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letak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barang</a:t>
            </a:r>
            <a:r>
              <a:rPr lang="en-US" sz="1600" b="0" i="0" dirty="0">
                <a:effectLst/>
                <a:latin typeface="+mj-lt"/>
              </a:rPr>
              <a:t>/</a:t>
            </a:r>
            <a:r>
              <a:rPr lang="en-US" sz="1600" b="0" i="0" dirty="0" err="1">
                <a:effectLst/>
                <a:latin typeface="+mj-lt"/>
              </a:rPr>
              <a:t>bahan</a:t>
            </a:r>
            <a:r>
              <a:rPr lang="en-US" sz="1600" b="0" i="0" dirty="0">
                <a:effectLst/>
                <a:latin typeface="+mj-lt"/>
              </a:rPr>
              <a:t> di </a:t>
            </a:r>
            <a:r>
              <a:rPr lang="en-US" sz="1600" b="0" i="0" dirty="0" err="1">
                <a:effectLst/>
                <a:latin typeface="+mj-lt"/>
              </a:rPr>
              <a:t>bilik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stor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tidak</a:t>
            </a:r>
            <a:r>
              <a:rPr lang="en-US" sz="1600" dirty="0"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berlabel</a:t>
            </a:r>
            <a:r>
              <a:rPr lang="en-US" sz="1600" b="0" i="0" dirty="0">
                <a:effectLst/>
                <a:latin typeface="+mj-lt"/>
              </a:rPr>
              <a:t>.</a:t>
            </a:r>
            <a:br>
              <a:rPr lang="en-US" sz="1600" b="0" i="0" dirty="0">
                <a:effectLst/>
                <a:latin typeface="+mj-lt"/>
              </a:rPr>
            </a:br>
            <a:r>
              <a:rPr lang="en-US" sz="1600" b="0" i="0" dirty="0" err="1">
                <a:effectLst/>
                <a:latin typeface="+mj-lt"/>
              </a:rPr>
              <a:t>Hanya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sebahagian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barang</a:t>
            </a:r>
            <a:r>
              <a:rPr lang="en-US" sz="1600" b="0" i="0" dirty="0">
                <a:effectLst/>
                <a:latin typeface="+mj-lt"/>
              </a:rPr>
              <a:t> yang </a:t>
            </a:r>
            <a:r>
              <a:rPr lang="en-US" sz="1600" b="0" i="0" dirty="0" err="1">
                <a:effectLst/>
                <a:latin typeface="+mj-lt"/>
              </a:rPr>
              <a:t>mempunyai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penanda</a:t>
            </a:r>
            <a:r>
              <a:rPr lang="en-US" sz="1600" b="0" i="0" dirty="0">
                <a:effectLst/>
                <a:latin typeface="+mj-lt"/>
              </a:rPr>
              <a:t> </a:t>
            </a:r>
            <a:r>
              <a:rPr lang="en-US" sz="1600" b="0" i="0" dirty="0" err="1">
                <a:effectLst/>
                <a:latin typeface="+mj-lt"/>
              </a:rPr>
              <a:t>aras</a:t>
            </a:r>
            <a:r>
              <a:rPr lang="en-US" sz="1600" b="0" i="0" dirty="0">
                <a:effectLst/>
                <a:latin typeface="+mj-lt"/>
              </a:rPr>
              <a:t> minimum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10B52DA1-D82E-0890-15C7-88F76E63033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6" b="149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EC52FBB-E1D6-775A-208D-BBCEABBE656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b="33228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7F660FB-E237-27DD-A7DC-AE793DC3C6AB}"/>
              </a:ext>
            </a:extLst>
          </p:cNvPr>
          <p:cNvGrpSpPr/>
          <p:nvPr/>
        </p:nvGrpSpPr>
        <p:grpSpPr>
          <a:xfrm>
            <a:off x="208689" y="4579288"/>
            <a:ext cx="3625684" cy="358073"/>
            <a:chOff x="8082213" y="1735109"/>
            <a:chExt cx="3183338" cy="358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76C533-83AA-2400-D1BD-E7125F86468E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872FEE-BE3E-FB2F-5B93-A232CBAC60AC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0211493-B07B-CCE0-AE56-4E64FCAD0495}"/>
              </a:ext>
            </a:extLst>
          </p:cNvPr>
          <p:cNvSpPr txBox="1"/>
          <p:nvPr/>
        </p:nvSpPr>
        <p:spPr>
          <a:xfrm>
            <a:off x="208689" y="4930609"/>
            <a:ext cx="36256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Didapati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mengikut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kesusaian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peralatan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Penggunaan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melebihi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satu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berkongsi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seperti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printer,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pegawai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 dan lain-lain.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B21F622-3839-BC13-58AB-053CD3E383BD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2201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97348D-4652-C9D0-11F0-23869A64F2BA}"/>
              </a:ext>
            </a:extLst>
          </p:cNvPr>
          <p:cNvGrpSpPr/>
          <p:nvPr/>
        </p:nvGrpSpPr>
        <p:grpSpPr>
          <a:xfrm>
            <a:off x="8653915" y="4579288"/>
            <a:ext cx="2983091" cy="358073"/>
            <a:chOff x="8082213" y="4706509"/>
            <a:chExt cx="3183338" cy="35807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42236C-04B7-0C35-EA8C-A4C9B1AF10DD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D45E0B-5651-D418-566F-1779C2BBEAD8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C10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F93A45F-4B7F-CCAF-A396-B20DAEEDE8A4}"/>
              </a:ext>
            </a:extLst>
          </p:cNvPr>
          <p:cNvSpPr txBox="1"/>
          <p:nvPr/>
        </p:nvSpPr>
        <p:spPr>
          <a:xfrm>
            <a:off x="8684158" y="4933755"/>
            <a:ext cx="2922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Arial" panose="020B0604020202020204" pitchFamily="34" charset="0"/>
              </a:rPr>
              <a:t>K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eadaan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lantai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sinki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bertakung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air</a:t>
            </a:r>
            <a:r>
              <a:rPr lang="en-US" sz="1600" dirty="0">
                <a:latin typeface="Arial" panose="020B0604020202020204" pitchFamily="34" charset="0"/>
              </a:rPr>
              <a:t> dan </a:t>
            </a:r>
            <a:r>
              <a:rPr lang="en-US" sz="1600" dirty="0" err="1">
                <a:latin typeface="Arial" panose="020B0604020202020204" pitchFamily="34" charset="0"/>
              </a:rPr>
              <a:t>l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antai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tandas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kotor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dengan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tapak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kasut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16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24AA156-BE40-C6BD-C125-E0E57FBDA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01476"/>
              </p:ext>
            </p:extLst>
          </p:nvPr>
        </p:nvGraphicFramePr>
        <p:xfrm>
          <a:off x="1567501" y="734493"/>
          <a:ext cx="8851900" cy="563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542">
                  <a:extLst>
                    <a:ext uri="{9D8B030D-6E8A-4147-A177-3AD203B41FA5}">
                      <a16:colId xmlns:a16="http://schemas.microsoft.com/office/drawing/2014/main" val="2453665559"/>
                    </a:ext>
                  </a:extLst>
                </a:gridCol>
                <a:gridCol w="4554372">
                  <a:extLst>
                    <a:ext uri="{9D8B030D-6E8A-4147-A177-3AD203B41FA5}">
                      <a16:colId xmlns:a16="http://schemas.microsoft.com/office/drawing/2014/main" val="2582539676"/>
                    </a:ext>
                  </a:extLst>
                </a:gridCol>
                <a:gridCol w="2550082">
                  <a:extLst>
                    <a:ext uri="{9D8B030D-6E8A-4147-A177-3AD203B41FA5}">
                      <a16:colId xmlns:a16="http://schemas.microsoft.com/office/drawing/2014/main" val="1599162965"/>
                    </a:ext>
                  </a:extLst>
                </a:gridCol>
                <a:gridCol w="1320904">
                  <a:extLst>
                    <a:ext uri="{9D8B030D-6E8A-4147-A177-3AD203B41FA5}">
                      <a16:colId xmlns:a16="http://schemas.microsoft.com/office/drawing/2014/main" val="19908282"/>
                    </a:ext>
                  </a:extLst>
                </a:gridCol>
              </a:tblGrid>
              <a:tr h="3731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BIL.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BAHAGIAN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ZON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MARKAH 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(%)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0751433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u="none" strike="noStrike" dirty="0">
                          <a:effectLst/>
                        </a:rPr>
                        <a:t>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u="none" strike="noStrike" dirty="0" err="1">
                          <a:effectLst/>
                        </a:rPr>
                        <a:t>Integriti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u="none" strike="noStrike" dirty="0">
                          <a:effectLst/>
                        </a:rPr>
                        <a:t>OMEGA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98.86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6610574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 dirty="0" err="1">
                          <a:effectLst/>
                        </a:rPr>
                        <a:t>Akaun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DELTA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97.84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9097164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Pengurusan Maklumat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KAPPA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95.69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5946156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Audit Dalam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SIGMA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95.60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1554365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Kewangan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GAMMA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93.40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8560031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Khidmat Pengurusan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ETA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92.09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4983454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Hubungan Antarabangsa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ZETA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91.87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129816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Pengurusan Sumber Manusia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BETA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89.63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0573663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Biasiswa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THETA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89.35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4803409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Undang-Undang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LAMBDA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87.78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8302725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11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Komunikasi Korporat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UPSILON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79.32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8218827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12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u="none" strike="noStrike">
                          <a:effectLst/>
                        </a:rPr>
                        <a:t>Pembangunan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EPSILON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81.28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394726"/>
                  </a:ext>
                </a:extLst>
              </a:tr>
              <a:tr h="397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u="none" strike="noStrike" dirty="0">
                          <a:effectLst/>
                        </a:rPr>
                        <a:t>13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u="none" strike="noStrike" dirty="0" err="1">
                          <a:effectLst/>
                        </a:rPr>
                        <a:t>Perancangan</a:t>
                      </a:r>
                      <a:r>
                        <a:rPr lang="en-US" sz="1500" b="1" u="none" strike="noStrike" dirty="0">
                          <a:effectLst/>
                        </a:rPr>
                        <a:t> dan </a:t>
                      </a:r>
                      <a:r>
                        <a:rPr lang="en-US" sz="1500" b="1" u="none" strike="noStrike" dirty="0" err="1">
                          <a:effectLst/>
                        </a:rPr>
                        <a:t>Penyelidikan</a:t>
                      </a:r>
                      <a:r>
                        <a:rPr lang="en-US" sz="1500" b="1" u="none" strike="noStrike" dirty="0">
                          <a:effectLst/>
                        </a:rPr>
                        <a:t> Dasar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u="none" strike="noStrike" dirty="0">
                          <a:effectLst/>
                        </a:rPr>
                        <a:t>ALPHA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72.64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258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36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SIGMA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Unit Audit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Dalam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957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1015355-34E4-455F-BC7D-A5E646772A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FE631-0C80-5030-892A-96FB4BBE1D6E}"/>
              </a:ext>
            </a:extLst>
          </p:cNvPr>
          <p:cNvGrpSpPr/>
          <p:nvPr/>
        </p:nvGrpSpPr>
        <p:grpSpPr>
          <a:xfrm>
            <a:off x="4101358" y="4127569"/>
            <a:ext cx="3625684" cy="358073"/>
            <a:chOff x="8082213" y="1735109"/>
            <a:chExt cx="3183338" cy="35807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77146B-D29B-0546-5C3E-153877A020B4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1E543F-B11F-559E-4377-51A056D94201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D5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069978A-F715-8038-9FC0-CE54417F16C7}"/>
              </a:ext>
            </a:extLst>
          </p:cNvPr>
          <p:cNvSpPr txBox="1"/>
          <p:nvPr/>
        </p:nvSpPr>
        <p:spPr>
          <a:xfrm>
            <a:off x="4101358" y="4478890"/>
            <a:ext cx="36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lokasi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ditempatkan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sesuai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mematuhi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tatacara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keselamatan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D78E05-B15A-DB85-0F57-CBC8E8DDE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32" y="1643454"/>
            <a:ext cx="2162086" cy="22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2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UPSILON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Unit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Komunikasi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Korporat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100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B11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453612"/>
            <a:ext cx="362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Penemuan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mendapati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beberapa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item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3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C1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Tiada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buku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kedatangan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pelawat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direktori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pegawai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disediakan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2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BF84BEFB-6ED4-2C3C-AA15-91700BB4271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6" b="111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C8A80DB-B7A1-D1A6-19DA-5CB3E7826F70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7" b="27637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0103A4-7008-9E7C-9FB3-871917C361D3}"/>
              </a:ext>
            </a:extLst>
          </p:cNvPr>
          <p:cNvGrpSpPr/>
          <p:nvPr/>
        </p:nvGrpSpPr>
        <p:grpSpPr>
          <a:xfrm>
            <a:off x="323529" y="4528121"/>
            <a:ext cx="3625684" cy="358073"/>
            <a:chOff x="8082213" y="1735109"/>
            <a:chExt cx="3183338" cy="358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C2D442-1C49-6DAA-59F4-C723B5749FED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D610A3-41B0-F3D1-7D74-C88F76E705DD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C4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D6B3273-9753-3ADE-A8A9-D29968701C9F}"/>
              </a:ext>
            </a:extLst>
          </p:cNvPr>
          <p:cNvSpPr txBox="1"/>
          <p:nvPr/>
        </p:nvSpPr>
        <p:spPr>
          <a:xfrm>
            <a:off x="323529" y="4879442"/>
            <a:ext cx="36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Pengumpulan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barang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pelupusan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laluan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pintu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kecemasan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Keadaan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kotor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72908AE-7E50-71A2-4BDD-D03C35D0C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798" y="2244745"/>
            <a:ext cx="2596291" cy="14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17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LAMBDA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Unit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Undang-Undang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9738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DAPATAN UTAMA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282287" y="5102291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KOMPONEN B8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A90EF9-9829-406D-93E5-74FCCE380127}"/>
              </a:ext>
            </a:extLst>
          </p:cNvPr>
          <p:cNvSpPr txBox="1"/>
          <p:nvPr/>
        </p:nvSpPr>
        <p:spPr>
          <a:xfrm>
            <a:off x="4282287" y="5453612"/>
            <a:ext cx="362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Barang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perlulah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dikumpulkan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khusus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1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87203" y="4706719"/>
            <a:ext cx="2969443" cy="358073"/>
            <a:chOff x="8096777" y="4706509"/>
            <a:chExt cx="3168774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96777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C9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57448-2FD2-4F30-9AC8-F09032DA48B0}"/>
              </a:ext>
            </a:extLst>
          </p:cNvPr>
          <p:cNvSpPr txBox="1"/>
          <p:nvPr/>
        </p:nvSpPr>
        <p:spPr>
          <a:xfrm>
            <a:off x="8803799" y="5061186"/>
            <a:ext cx="2922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mengeluarkan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menyenangkan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apabila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dibuka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banyak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frosting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2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C6E0A9E-8790-8CE5-5136-DC88620128A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0" b="281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35D7A74C-BE4F-6F87-BDD2-0AA54D7CEF95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7" b="276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5B975E3-3175-2304-4147-0346127A4CF8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7" b="27637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22D6BF-56C6-F847-FA64-CC91C659EF9F}"/>
              </a:ext>
            </a:extLst>
          </p:cNvPr>
          <p:cNvGrpSpPr/>
          <p:nvPr/>
        </p:nvGrpSpPr>
        <p:grpSpPr>
          <a:xfrm>
            <a:off x="543956" y="4655113"/>
            <a:ext cx="2983091" cy="358073"/>
            <a:chOff x="8082213" y="4706509"/>
            <a:chExt cx="3183338" cy="358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B56F8D-AAFE-9A2E-2929-BC5F0512A13F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C268FF-47B3-4D37-9DA1-A50FA42FDDAB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KOMPONEN C9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2C14CC-7675-DD78-F19E-C3A86FE1BF43}"/>
              </a:ext>
            </a:extLst>
          </p:cNvPr>
          <p:cNvSpPr txBox="1"/>
          <p:nvPr/>
        </p:nvSpPr>
        <p:spPr>
          <a:xfrm>
            <a:off x="574199" y="5009580"/>
            <a:ext cx="2922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Terdapat debu dan peralatan di dalam pantri tidak disusun dengan baik</a:t>
            </a:r>
          </a:p>
          <a:p>
            <a:pPr algn="just"/>
            <a:r>
              <a:rPr lang="sv-SE" altLang="ko-KR" sz="16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SKOR: 2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72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8EF26-7AD5-4E7F-95B3-9A57CF80C483}"/>
              </a:ext>
            </a:extLst>
          </p:cNvPr>
          <p:cNvSpPr txBox="1"/>
          <p:nvPr/>
        </p:nvSpPr>
        <p:spPr>
          <a:xfrm>
            <a:off x="1" y="4714489"/>
            <a:ext cx="1219199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cs typeface="Arial" pitchFamily="34" charset="0"/>
              </a:rPr>
              <a:t>TERIMA KASIH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EB2CA-D11F-4CA5-BC5A-6C38FF4BF392}"/>
              </a:ext>
            </a:extLst>
          </p:cNvPr>
          <p:cNvSpPr txBox="1"/>
          <p:nvPr/>
        </p:nvSpPr>
        <p:spPr>
          <a:xfrm>
            <a:off x="51" y="5653820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JK INDUK AUDIT EKSA KPT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6534565" y="2303633"/>
            <a:ext cx="477715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DAPATAN UTAMA</a:t>
            </a:r>
            <a:endParaRPr lang="ko-KR" altLang="en-US" sz="6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1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A0681-AD34-40BB-A25F-0EE733081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KOMPONEN 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4604454" y="5047119"/>
            <a:ext cx="2983091" cy="358073"/>
            <a:chOff x="869475" y="4706511"/>
            <a:chExt cx="3183338" cy="3580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PELABELAN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9D093C-EE5C-4728-B951-1FDF575B7FDC}"/>
              </a:ext>
            </a:extLst>
          </p:cNvPr>
          <p:cNvSpPr txBox="1"/>
          <p:nvPr/>
        </p:nvSpPr>
        <p:spPr>
          <a:xfrm>
            <a:off x="4556460" y="5405192"/>
            <a:ext cx="292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Saiz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warna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label yang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seragam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mengikut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penetapan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JK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Induk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Keseragaman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</a:p>
          <a:p>
            <a:pPr algn="just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323529" y="4740652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SUSUNAN FAIL EKSA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2D802-DD02-5E01-EE42-4F93F13AF7A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0EA9C-52C2-499B-8D17-63A94EB0C880}"/>
              </a:ext>
            </a:extLst>
          </p:cNvPr>
          <p:cNvSpPr txBox="1"/>
          <p:nvPr/>
        </p:nvSpPr>
        <p:spPr>
          <a:xfrm>
            <a:off x="482794" y="5150331"/>
            <a:ext cx="292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Perlu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penetapan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dasar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berkaitan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susunan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komponen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fail oleh JK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Induk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Keseragaman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just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44D910C-E875-6DEC-F8B8-2373EC04713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0" b="28190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4915487-50BF-5779-2B9B-3637C4493347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0" b="19390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6F52BA-A6C5-9471-954C-56297AFA1BC5}"/>
              </a:ext>
            </a:extLst>
          </p:cNvPr>
          <p:cNvSpPr/>
          <p:nvPr/>
        </p:nvSpPr>
        <p:spPr>
          <a:xfrm>
            <a:off x="8528703" y="1768979"/>
            <a:ext cx="3170490" cy="2888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8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799410" y="4706719"/>
            <a:ext cx="2983091" cy="358073"/>
            <a:chOff x="869475" y="4706511"/>
            <a:chExt cx="3183338" cy="3580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0646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TATACARA PENGGUNAAN STOR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9D093C-EE5C-4728-B951-1FDF575B7FDC}"/>
              </a:ext>
            </a:extLst>
          </p:cNvPr>
          <p:cNvSpPr txBox="1"/>
          <p:nvPr/>
        </p:nvSpPr>
        <p:spPr>
          <a:xfrm>
            <a:off x="829672" y="5047119"/>
            <a:ext cx="292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Tiada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penyelarasan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arahan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jelas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berkaitan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penggunaan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Borang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Pengurusan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Stor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stor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zon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8271042" y="4782543"/>
            <a:ext cx="3625684" cy="358073"/>
            <a:chOff x="8082213" y="1735109"/>
            <a:chExt cx="3183338" cy="3580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DAFTAR INVENTORI KEW.PA-7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4604454" y="4834149"/>
            <a:ext cx="2983091" cy="358073"/>
            <a:chOff x="8082213" y="4706509"/>
            <a:chExt cx="3183338" cy="3580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064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0646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ms-MY" altLang="ko-KR" sz="1200" b="1" dirty="0">
                  <a:solidFill>
                    <a:schemeClr val="accent4"/>
                  </a:solidFill>
                  <a:cs typeface="Arial" pitchFamily="34" charset="0"/>
                </a:rPr>
                <a:t>TANDA NAMA/LABEL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pic>
        <p:nvPicPr>
          <p:cNvPr id="11" name="Picture Placeholder 10" descr="Text&#10;&#10;Description automatically generated">
            <a:extLst>
              <a:ext uri="{FF2B5EF4-FFF2-40B4-BE49-F238E27FC236}">
                <a16:creationId xmlns:a16="http://schemas.microsoft.com/office/drawing/2014/main" id="{8AD9970F-F8D5-1F9F-BB56-5D9DDC25613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10161"/>
          <a:stretch>
            <a:fillRect/>
          </a:stretch>
        </p:blipFill>
        <p:spPr/>
      </p:pic>
      <p:pic>
        <p:nvPicPr>
          <p:cNvPr id="23" name="Picture Placeholder 22" descr="A picture containing website&#10;&#10;Description automatically generated">
            <a:extLst>
              <a:ext uri="{FF2B5EF4-FFF2-40B4-BE49-F238E27FC236}">
                <a16:creationId xmlns:a16="http://schemas.microsoft.com/office/drawing/2014/main" id="{45E32487-DF47-13EE-B544-489C32B3B3F3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4" b="27684"/>
          <a:stretch>
            <a:fillRect/>
          </a:stretch>
        </p:blipFill>
        <p:spPr/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1B504B-2A29-A0F6-4737-DCDA5E665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KOMPONEN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D997B-6780-A361-5807-5C2974B5E2B0}"/>
              </a:ext>
            </a:extLst>
          </p:cNvPr>
          <p:cNvSpPr txBox="1"/>
          <p:nvPr/>
        </p:nvSpPr>
        <p:spPr>
          <a:xfrm>
            <a:off x="8603286" y="5214009"/>
            <a:ext cx="292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Perlu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kemaskini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maklumat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KEW.PA-7.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Penemuan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: Tarikh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akhir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kemaskini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Kew.PA-7 pada 2018 dan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sebelumnya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E949F-2500-2216-76E5-768167B56FA0}"/>
              </a:ext>
            </a:extLst>
          </p:cNvPr>
          <p:cNvSpPr txBox="1"/>
          <p:nvPr/>
        </p:nvSpPr>
        <p:spPr>
          <a:xfrm>
            <a:off x="4599312" y="5411078"/>
            <a:ext cx="292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Ruang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kerja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: Tanda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nama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pegawai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ruang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kerja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seragam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lengkap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bagi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semua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Zon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</a:t>
            </a:r>
          </a:p>
          <a:p>
            <a:pPr marL="228600" indent="-228600" algn="just">
              <a:buAutoNum type="arabicPeriod"/>
            </a:pP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Ruang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Bahagian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: Label/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tanda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arah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Bahagian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Seksyen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/Unit yang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seragam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2D4E31C-B834-92B0-D2E5-4ED1FE31C06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5" b="11065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3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61B2842-DC5F-477A-AFF4-065A04B13832}"/>
              </a:ext>
            </a:extLst>
          </p:cNvPr>
          <p:cNvGrpSpPr/>
          <p:nvPr/>
        </p:nvGrpSpPr>
        <p:grpSpPr>
          <a:xfrm>
            <a:off x="799410" y="4706719"/>
            <a:ext cx="2983091" cy="392125"/>
            <a:chOff x="869475" y="4706511"/>
            <a:chExt cx="3183338" cy="3921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6FFC9-D9B1-4152-90A3-FD8F7B3B82E7}"/>
                </a:ext>
              </a:extLst>
            </p:cNvPr>
            <p:cNvSpPr txBox="1"/>
            <p:nvPr/>
          </p:nvSpPr>
          <p:spPr>
            <a:xfrm>
              <a:off x="901768" y="4758117"/>
              <a:ext cx="3151045" cy="34051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65CE3-2440-4C36-8CCE-F86E46FFE8B5}"/>
                </a:ext>
              </a:extLst>
            </p:cNvPr>
            <p:cNvSpPr txBox="1"/>
            <p:nvPr/>
          </p:nvSpPr>
          <p:spPr>
            <a:xfrm>
              <a:off x="869475" y="4706511"/>
              <a:ext cx="3151045" cy="3405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2"/>
                  </a:solidFill>
                  <a:cs typeface="Arial" pitchFamily="34" charset="0"/>
                </a:rPr>
                <a:t>POKOK HIDUP/HIASAN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9D093C-EE5C-4728-B951-1FDF575B7FDC}"/>
              </a:ext>
            </a:extLst>
          </p:cNvPr>
          <p:cNvSpPr txBox="1"/>
          <p:nvPr/>
        </p:nvSpPr>
        <p:spPr>
          <a:xfrm>
            <a:off x="829672" y="5047119"/>
            <a:ext cx="292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s-MY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Tapak pasu bunga berkarat dan kebanyakan pokok hiasan yang berdebu.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14B4AB-F914-4C22-9AB1-19FB6205AEFD}"/>
              </a:ext>
            </a:extLst>
          </p:cNvPr>
          <p:cNvGrpSpPr/>
          <p:nvPr/>
        </p:nvGrpSpPr>
        <p:grpSpPr>
          <a:xfrm>
            <a:off x="4132404" y="4929902"/>
            <a:ext cx="4277097" cy="466557"/>
            <a:chOff x="8082213" y="1735109"/>
            <a:chExt cx="3183338" cy="57888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2EE0B-2430-4BF5-A49E-DCDD6B663578}"/>
                </a:ext>
              </a:extLst>
            </p:cNvPr>
            <p:cNvSpPr txBox="1"/>
            <p:nvPr/>
          </p:nvSpPr>
          <p:spPr>
            <a:xfrm>
              <a:off x="8114506" y="1786715"/>
              <a:ext cx="3151045" cy="34051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290E0-9480-4DDB-89A0-1E79D14F2486}"/>
                </a:ext>
              </a:extLst>
            </p:cNvPr>
            <p:cNvSpPr txBox="1"/>
            <p:nvPr/>
          </p:nvSpPr>
          <p:spPr>
            <a:xfrm>
              <a:off x="8082213" y="1735109"/>
              <a:ext cx="3151045" cy="57888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3"/>
                  </a:solidFill>
                  <a:cs typeface="Arial" pitchFamily="34" charset="0"/>
                </a:rPr>
                <a:t>RUANG YANG DIUBAHSUAI MENJADI PANTRI</a:t>
              </a:r>
              <a:endParaRPr lang="ko-KR" altLang="en-US" sz="1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58B00F-5396-4AD5-889C-9EF1B00D432C}"/>
              </a:ext>
            </a:extLst>
          </p:cNvPr>
          <p:cNvGrpSpPr/>
          <p:nvPr/>
        </p:nvGrpSpPr>
        <p:grpSpPr>
          <a:xfrm>
            <a:off x="8773556" y="4706719"/>
            <a:ext cx="2983091" cy="392125"/>
            <a:chOff x="8082213" y="4706509"/>
            <a:chExt cx="3183338" cy="392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0FF66-0250-4D51-A287-35BA404B0C08}"/>
                </a:ext>
              </a:extLst>
            </p:cNvPr>
            <p:cNvSpPr txBox="1"/>
            <p:nvPr/>
          </p:nvSpPr>
          <p:spPr>
            <a:xfrm>
              <a:off x="8114506" y="4758115"/>
              <a:ext cx="3151045" cy="34051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DDF93-6675-414E-9280-5B5896C4FB22}"/>
                </a:ext>
              </a:extLst>
            </p:cNvPr>
            <p:cNvSpPr txBox="1"/>
            <p:nvPr/>
          </p:nvSpPr>
          <p:spPr>
            <a:xfrm>
              <a:off x="8082213" y="4706509"/>
              <a:ext cx="3151045" cy="34051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cs typeface="Arial" pitchFamily="34" charset="0"/>
                </a:rPr>
                <a:t>KEBOCORAN SINKI DI PANTRI</a:t>
              </a:r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1123151-2AF7-8785-01FD-7A17B6C33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KOMPONEN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B1792B-00DA-C243-20B5-120F22562735}"/>
              </a:ext>
            </a:extLst>
          </p:cNvPr>
          <p:cNvSpPr txBox="1"/>
          <p:nvPr/>
        </p:nvSpPr>
        <p:spPr>
          <a:xfrm>
            <a:off x="4473196" y="5416451"/>
            <a:ext cx="3552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s-MY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Pengunaan almari fail dan laci bertingkat di ruang yang diubahsuai menjadi pantri sebagai tempat simpanan barang. Perlu penetapan dasar oleh Unit Aset Kementerian/ JK Induk EKSA adakah dibenarkan.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D359B-73A8-9D43-790E-48E86A15A7DF}"/>
              </a:ext>
            </a:extLst>
          </p:cNvPr>
          <p:cNvSpPr txBox="1"/>
          <p:nvPr/>
        </p:nvSpPr>
        <p:spPr>
          <a:xfrm>
            <a:off x="8773555" y="5122740"/>
            <a:ext cx="2952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s-MY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Tiada label kerosakan dipamerkan pada ruang yang berkaitan. Perlu perhatian BKP untuk penyelenggaraan/pembaikan memandangkan laporan dibuat oleh zon.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14CAC6A-74C7-0270-7860-3285F8BCCD6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4" b="27684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2CB32189-E3D6-576B-DB11-8F0AEC57402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4" b="19894"/>
          <a:stretch>
            <a:fillRect/>
          </a:stretch>
        </p:blipFill>
        <p:spPr bwMode="auto">
          <a:xfrm>
            <a:off x="4249738" y="1620838"/>
            <a:ext cx="374808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DC0289A-4456-AC6D-46F8-5EBAAE24DB39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0244"/>
          <a:stretch>
            <a:fillRect/>
          </a:stretch>
        </p:blipFill>
        <p:spPr bwMode="auto">
          <a:xfrm>
            <a:off x="88280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2711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135873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8468</TotalTime>
  <Words>2296</Words>
  <Application>Microsoft Office PowerPoint</Application>
  <PresentationFormat>Widescreen</PresentationFormat>
  <Paragraphs>829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Roboto Medium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YBhg. Dato' Seri Abdul Razak bin Jaafar</cp:lastModifiedBy>
  <cp:revision>249</cp:revision>
  <dcterms:created xsi:type="dcterms:W3CDTF">2020-01-20T05:08:25Z</dcterms:created>
  <dcterms:modified xsi:type="dcterms:W3CDTF">2023-01-03T03:36:11Z</dcterms:modified>
</cp:coreProperties>
</file>